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994" r:id="rId3"/>
    <p:sldId id="996" r:id="rId4"/>
    <p:sldId id="1008" r:id="rId5"/>
    <p:sldId id="258" r:id="rId6"/>
    <p:sldId id="1005" r:id="rId7"/>
    <p:sldId id="988" r:id="rId8"/>
    <p:sldId id="992" r:id="rId9"/>
    <p:sldId id="264" r:id="rId10"/>
    <p:sldId id="257" r:id="rId11"/>
    <p:sldId id="263" r:id="rId12"/>
    <p:sldId id="1006" r:id="rId13"/>
    <p:sldId id="995" r:id="rId14"/>
    <p:sldId id="997" r:id="rId15"/>
    <p:sldId id="998" r:id="rId16"/>
    <p:sldId id="999" r:id="rId17"/>
    <p:sldId id="1000" r:id="rId18"/>
    <p:sldId id="1007" r:id="rId19"/>
    <p:sldId id="1001" r:id="rId20"/>
    <p:sldId id="260" r:id="rId21"/>
    <p:sldId id="1002" r:id="rId22"/>
    <p:sldId id="1004" r:id="rId23"/>
    <p:sldId id="262" r:id="rId24"/>
    <p:sldId id="261" r:id="rId25"/>
    <p:sldId id="991" r:id="rId26"/>
    <p:sldId id="993" r:id="rId27"/>
    <p:sldId id="259" r:id="rId28"/>
    <p:sldId id="98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7"/>
    <p:restoredTop sz="96327"/>
  </p:normalViewPr>
  <p:slideViewPr>
    <p:cSldViewPr snapToGrid="0">
      <p:cViewPr varScale="1">
        <p:scale>
          <a:sx n="257" d="100"/>
          <a:sy n="257" d="100"/>
        </p:scale>
        <p:origin x="16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5" d="100"/>
        <a:sy n="15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jpg>
</file>

<file path=ppt/media/image5.png>
</file>

<file path=ppt/media/image50.png>
</file>

<file path=ppt/media/image6.jpe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8C457A-22CE-664C-BA98-9571D65DA8E2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57EE1B-379F-8942-842A-A460377B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19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848d79d955_0_21:notes"/>
          <p:cNvSpPr txBox="1">
            <a:spLocks noGrp="1"/>
          </p:cNvSpPr>
          <p:nvPr>
            <p:ph type="body" idx="1"/>
          </p:nvPr>
        </p:nvSpPr>
        <p:spPr>
          <a:xfrm>
            <a:off x="701040" y="26833987"/>
            <a:ext cx="5608320" cy="254160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1848d79d95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5322550" y="4233863"/>
            <a:ext cx="37655500" cy="211820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6C501-16D5-9A9D-FA14-41092B53F1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E7A32F-3D90-9D7D-5A93-A3B2B6816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59586-1315-EF5C-1E0C-444642AF1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19600-8C3C-1FC7-EF22-A2C57E8E2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10FF5-918C-E12A-17CB-690D387D9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533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A2B4B-2775-FBED-B5B8-2B678B7D0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14C5D5-3BF7-DA47-D620-5AA421958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890F1-4C87-23A6-AF8A-D49FDA467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F3390-9D4F-95CE-6C96-239CC3E4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125C6-F5BD-E92C-3C94-C63FB0C50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46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4673E0-B277-4468-68AA-3F58A5B8FE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181084-812E-BA9A-A052-BB74E5C6CA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1C374-5563-8441-FB45-E2188E25B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D0A8A-62C4-6FE1-DA39-CBA76BBE7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1BD86-E268-3F59-4F40-045D5DD53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85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059DB-6C4D-5201-965B-22D3A42FA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D6877-A2B0-E0F5-6BF9-A9BD0BB9C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2C008-B267-4948-8085-944D47C4E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29FE8-D410-9789-EA8F-B5CD44E80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97439-C1E3-F419-C24F-4A074083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85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F63BD-19AA-BDDB-A6D9-E855F65CB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302B8-6D04-2C5A-5321-37FFE797C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E4319-C665-5A8C-AF98-E181A9F0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C8F75-8047-D6CC-DA93-745DB7F2C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C1D47-5818-2EFF-4572-16A32D48D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632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BCFB4-0605-322F-37E3-5CA2A9563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1D2FA-C3E9-8E94-F5D1-0F13B9D975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9ACF25-B5AC-F4F8-9932-DA1A1FB81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E00FB-73CD-20B5-D410-E241E3B6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E1D8D-4716-37F8-653A-1D1D7B20E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7DDA7-9AC1-2450-3BE0-A44C23B34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945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9D358-FDED-5436-6926-531A49E3F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C8639-F438-2339-ECFD-569F6CE8C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4B2FC4-F9F8-D992-51A4-57327A50FC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1D1C4A-B454-C5E2-3918-59E5DB2284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12C14E-F8CD-2408-69ED-D0AF5AC257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79D39-EDB9-3CE9-F2C6-3FC65E067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F2A3CB-B35C-AA1D-D4DA-1CD37EB3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D80E68-2B56-FA0B-E60B-570AD64A2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57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5FFA4-4F6C-7565-D6CB-FB0311142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7DF834-D0F7-F6DD-A605-06F82EDFE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2D7FFF-0095-C83C-4409-7115EF4DE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17865F-5D2D-EB2A-F629-E23E62C89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04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7F47EC-4A45-06C1-4766-F03949AC6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5C037C-A668-FEA8-F4B9-4B059242B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09170C-F90E-1710-1EA5-16CBA79E8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982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82138-9F81-44D7-98EF-B0BE06C30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33904-1266-E20F-6A25-AD79A764A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6FE3E7-80BC-634C-97F5-C79D16616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2ABA3-5F1B-DEAC-8BF6-B5F08B353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72ED1B-60D4-E00B-B600-D71B2629C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A3CD9-9943-23A6-433B-091C0696C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07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72904-22C7-116E-BD6B-42962618B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AA89D1-BEBA-5216-473A-871C4048C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430A-94BF-8BFC-29AF-EF617D50B8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88765-7B67-D11C-4350-756121013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5033C-0931-A249-8F87-895BE5789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413EF-8485-FB6C-390C-4B88B3A8A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28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079EB1-1F75-8E10-E982-DF24CA781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422943-3E0F-AE3A-61F0-C432095C9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451F3-4FF9-F34E-3C11-B88349BE1F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78E2D-F67D-2B48-82F4-239CE0F7BC86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DAA77-4513-E604-05C2-19AD91D1B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85264-F5FD-3257-C491-0E04E8A392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87F87-54C4-2B46-8F1F-737834216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160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lenai/scidocs" TargetMode="External"/><Relationship Id="rId2" Type="http://schemas.openxmlformats.org/officeDocument/2006/relationships/hyperlink" Target="https://mimno.infosci.cornell.edu/data/nips_reviewer_data.tar.gz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15.png"/><Relationship Id="rId4" Type="http://schemas.openxmlformats.org/officeDocument/2006/relationships/hyperlink" Target="https://arxiv.org/pdf/2103.09430.pdf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arxiv.org/pdf/2103.09430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nap-stanford.github.io/cs224w-notes/machine-learning-with-networks/graph-neural-networks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s://guanh01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C00FF-2E2C-38E4-797B-08597D6625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Better Together: </a:t>
            </a:r>
            <a:br>
              <a:rPr lang="en-US" dirty="0"/>
            </a:br>
            <a:r>
              <a:rPr lang="en-US" dirty="0"/>
              <a:t>Text + Context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F961E-974B-5436-E6D3-85529C6B57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Kenneth W. Church,* John E. Ortega,* </a:t>
            </a:r>
          </a:p>
          <a:p>
            <a:r>
              <a:rPr lang="en-US" sz="2800" dirty="0"/>
              <a:t>Maria </a:t>
            </a:r>
            <a:r>
              <a:rPr lang="en-US" sz="2800" dirty="0" err="1"/>
              <a:t>Antoniak</a:t>
            </a:r>
            <a:r>
              <a:rPr lang="en-US" sz="2800" dirty="0"/>
              <a:t>,** Sergey Feldman** and </a:t>
            </a:r>
            <a:r>
              <a:rPr lang="en-US" sz="2800" dirty="0">
                <a:highlight>
                  <a:srgbClr val="FFFF00"/>
                </a:highlight>
              </a:rPr>
              <a:t>Hui Guan</a:t>
            </a:r>
            <a:r>
              <a:rPr lang="en-US" sz="2800" dirty="0"/>
              <a:t>***</a:t>
            </a:r>
          </a:p>
          <a:p>
            <a:r>
              <a:rPr lang="en-US" sz="2000" dirty="0"/>
              <a:t>*Northeastern University, **Allen Institute for Artificial Intelligence and ***</a:t>
            </a:r>
            <a:r>
              <a:rPr lang="en-US" sz="2000" dirty="0" err="1"/>
              <a:t>Umass</a:t>
            </a:r>
            <a:endParaRPr lang="en-US" sz="2000" dirty="0"/>
          </a:p>
        </p:txBody>
      </p:sp>
      <p:pic>
        <p:nvPicPr>
          <p:cNvPr id="1026" name="Picture 2" descr="Institute for Experiential AI">
            <a:extLst>
              <a:ext uri="{FF2B5EF4-FFF2-40B4-BE49-F238E27FC236}">
                <a16:creationId xmlns:a16="http://schemas.microsoft.com/office/drawing/2014/main" id="{71E554C7-E2BB-5FF6-C967-C64E0CFA6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63" y="5903746"/>
            <a:ext cx="4547565" cy="720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6997C89A-5B89-14C2-24B6-41828204F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414" y="5624622"/>
            <a:ext cx="4446638" cy="1191798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C77EC57C-6E4F-DBEA-0A88-58ABBA9C4F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953" y="5735637"/>
            <a:ext cx="2397884" cy="1059136"/>
          </a:xfrm>
          <a:prstGeom prst="rect">
            <a:avLst/>
          </a:prstGeom>
        </p:spPr>
      </p:pic>
      <p:pic>
        <p:nvPicPr>
          <p:cNvPr id="9" name="Picture 2" descr="Image result for picture of new">
            <a:extLst>
              <a:ext uri="{FF2B5EF4-FFF2-40B4-BE49-F238E27FC236}">
                <a16:creationId xmlns:a16="http://schemas.microsoft.com/office/drawing/2014/main" id="{D08167B8-B95F-3525-B084-957D9D246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8567" y="4052454"/>
            <a:ext cx="997567" cy="559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610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EDF2BE-5068-0271-607A-7CC559930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Proposal: Build Multiple Embeddings</a:t>
            </a:r>
            <a:br>
              <a:rPr lang="en-US" dirty="0"/>
            </a:br>
            <a:r>
              <a:rPr lang="en-US" dirty="0"/>
              <a:t>to Capture Text and/or Context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E00025D-7FC2-1A44-A55A-791FDAA4305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Text vs Context</a:t>
                </a:r>
              </a:p>
              <a:p>
                <a:pPr lvl="1"/>
                <a:r>
                  <a:rPr lang="en-US" dirty="0"/>
                  <a:t>Text (features within docs)</a:t>
                </a:r>
              </a:p>
              <a:p>
                <a:pPr lvl="2"/>
                <a:r>
                  <a:rPr lang="en-US" dirty="0"/>
                  <a:t>Examples: Titles, abstracts, body</a:t>
                </a:r>
              </a:p>
              <a:p>
                <a:pPr lvl="1"/>
                <a:r>
                  <a:rPr lang="en-US" dirty="0"/>
                  <a:t>Context (features in other docs)</a:t>
                </a:r>
              </a:p>
              <a:p>
                <a:pPr lvl="2"/>
                <a:r>
                  <a:rPr lang="en-US" dirty="0"/>
                  <a:t>Examples: Citation graph, citing sentences</a:t>
                </a:r>
              </a:p>
              <a:p>
                <a:r>
                  <a:rPr lang="en-US" dirty="0"/>
                  <a:t>Embeddings: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: number of documents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200M)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: number of hidden dims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768)</a:t>
                </a:r>
              </a:p>
              <a:p>
                <a:pPr lvl="1"/>
                <a:r>
                  <a:rPr lang="en-US" dirty="0"/>
                  <a:t>Similarity of two docs: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Similarity of all pairs of docs: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Practical Apps of Embeddings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):</a:t>
                </a:r>
              </a:p>
              <a:p>
                <a:pPr lvl="1"/>
                <a:r>
                  <a:rPr lang="en-US" dirty="0"/>
                  <a:t>Approximate nearest neighbors on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US" b="0" dirty="0"/>
              </a:p>
              <a:p>
                <a:pPr lvl="2"/>
                <a:r>
                  <a:rPr lang="en-US" dirty="0"/>
                  <a:t>Information Retrieval</a:t>
                </a:r>
              </a:p>
              <a:p>
                <a:pPr lvl="2"/>
                <a:r>
                  <a:rPr lang="en-US" dirty="0"/>
                  <a:t>Recommender Systems</a:t>
                </a:r>
              </a:p>
              <a:p>
                <a:pPr lvl="2"/>
                <a:r>
                  <a:rPr lang="en-US" dirty="0"/>
                  <a:t>Routing</a:t>
                </a:r>
              </a:p>
              <a:p>
                <a:pPr lvl="2"/>
                <a:r>
                  <a:rPr lang="en-US" dirty="0"/>
                  <a:t>Finding experts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E00025D-7FC2-1A44-A55A-791FDAA430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467" t="-2907" b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9407D138-ADE9-B5F8-AD3A-6546912014EC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5"/>
                <a:ext cx="5448118" cy="4351338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Text and/or Context Embeddings,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Example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: Specter</a:t>
                </a:r>
              </a:p>
              <a:p>
                <a:pPr lvl="2"/>
                <a:r>
                  <a:rPr lang="en-US" dirty="0" err="1"/>
                  <a:t>SciBERT</a:t>
                </a:r>
                <a:r>
                  <a:rPr lang="en-US" dirty="0"/>
                  <a:t> + finetuning</a:t>
                </a:r>
              </a:p>
              <a:p>
                <a:pPr lvl="2"/>
                <a:r>
                  <a:rPr lang="en-US" dirty="0"/>
                  <a:t>Available from Semantic Scholar API</a:t>
                </a:r>
              </a:p>
              <a:p>
                <a:pPr lvl="1"/>
                <a:r>
                  <a:rPr lang="en-US" dirty="0"/>
                  <a:t>Example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: (Proposed alternative)</a:t>
                </a:r>
              </a:p>
              <a:p>
                <a:pPr lvl="2"/>
                <a:r>
                  <a:rPr lang="en-US" dirty="0"/>
                  <a:t>Node2vec: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i="1" dirty="0">
                        <a:latin typeface="Cambria Math" panose="02040503050406030204" pitchFamily="18" charset="0"/>
                        <a:sym typeface="Wingdings" pitchFamily="2" charset="2"/>
                      </a:rPr>
                      <m:t>𝑀</m:t>
                    </m:r>
                  </m:oMath>
                </a14:m>
                <a:r>
                  <a:rPr lang="en-US" dirty="0"/>
                  <a:t> (Spectral Clustering)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: citation graph (from API)</a:t>
                </a:r>
              </a:p>
              <a:p>
                <a:pPr lvl="3"/>
                <a:r>
                  <a:rPr lang="en-US" dirty="0"/>
                  <a:t>We use </a:t>
                </a:r>
                <a:r>
                  <a:rPr lang="en-US" dirty="0" err="1"/>
                  <a:t>ProNE</a:t>
                </a:r>
                <a:r>
                  <a:rPr lang="en-US" dirty="0"/>
                  <a:t> version of node2vec to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Interpretations:</a:t>
                </a:r>
              </a:p>
              <a:p>
                <a:pPr lvl="1"/>
                <a:r>
                  <a:rPr lang="en-US" dirty="0"/>
                  <a:t>large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</m:oMath>
                </a14:m>
                <a:r>
                  <a:rPr lang="en-US" dirty="0"/>
                  <a:t>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: </a:t>
                </a:r>
              </a:p>
              <a:p>
                <a:pPr lvl="2"/>
                <a:r>
                  <a:rPr lang="en-US" dirty="0"/>
                  <a:t>docs share similar text</a:t>
                </a:r>
              </a:p>
              <a:p>
                <a:pPr lvl="1"/>
                <a:r>
                  <a:rPr lang="en-US" dirty="0"/>
                  <a:t>large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</m:oMath>
                </a14:m>
                <a:r>
                  <a:rPr lang="en-US" dirty="0"/>
                  <a:t>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: </a:t>
                </a:r>
              </a:p>
              <a:p>
                <a:pPr lvl="2"/>
                <a:r>
                  <a:rPr lang="en-US" dirty="0"/>
                  <a:t>docs are close in commute distance 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/>
              </a:p>
              <a:p>
                <a:pPr lvl="3"/>
                <a:r>
                  <a:rPr lang="en-US" dirty="0"/>
                  <a:t>random walk from node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𝑗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and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US" dirty="0">
                  <a:sym typeface="Wingdings" pitchFamily="2" charset="2"/>
                </a:endParaRPr>
              </a:p>
              <a:p>
                <a:pPr lvl="3"/>
                <a:r>
                  <a:rPr lang="en-US" dirty="0">
                    <a:sym typeface="Wingdings" pitchFamily="2" charset="2"/>
                  </a:rPr>
                  <a:t>commute </a:t>
                </a:r>
                <a:r>
                  <a:rPr lang="en-US" dirty="0" err="1">
                    <a:sym typeface="Wingdings" pitchFamily="2" charset="2"/>
                  </a:rPr>
                  <a:t>dist</a:t>
                </a:r>
                <a:r>
                  <a:rPr lang="en-US" dirty="0">
                    <a:sym typeface="Wingdings" pitchFamily="2" charset="2"/>
                  </a:rPr>
                  <a:t>: symmetric to match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9407D138-ADE9-B5F8-AD3A-6546912014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5"/>
                <a:ext cx="5448118" cy="4351338"/>
              </a:xfrm>
              <a:blipFill>
                <a:blip r:embed="rId3"/>
                <a:stretch>
                  <a:fillRect l="-1399" t="-2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8B0FBBDF-483F-5EAD-6429-C090206C5763}"/>
              </a:ext>
            </a:extLst>
          </p:cNvPr>
          <p:cNvSpPr/>
          <p:nvPr/>
        </p:nvSpPr>
        <p:spPr>
          <a:xfrm>
            <a:off x="10297595" y="2191375"/>
            <a:ext cx="793378" cy="328008"/>
          </a:xfrm>
          <a:prstGeom prst="wedgeRectCallout">
            <a:avLst>
              <a:gd name="adj1" fmla="val -94720"/>
              <a:gd name="adj2" fmla="val 253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old</a:t>
            </a:r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1C438B63-75B3-1784-88DF-54C7777630FE}"/>
              </a:ext>
            </a:extLst>
          </p:cNvPr>
          <p:cNvSpPr/>
          <p:nvPr/>
        </p:nvSpPr>
        <p:spPr>
          <a:xfrm>
            <a:off x="11022106" y="3901899"/>
            <a:ext cx="793378" cy="328008"/>
          </a:xfrm>
          <a:prstGeom prst="wedgeRectCallout">
            <a:avLst>
              <a:gd name="adj1" fmla="val -81161"/>
              <a:gd name="adj2" fmla="val -7746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new</a:t>
            </a:r>
          </a:p>
        </p:txBody>
      </p:sp>
      <p:sp>
        <p:nvSpPr>
          <p:cNvPr id="9" name="Rectangular Callout 8">
            <a:extLst>
              <a:ext uri="{FF2B5EF4-FFF2-40B4-BE49-F238E27FC236}">
                <a16:creationId xmlns:a16="http://schemas.microsoft.com/office/drawing/2014/main" id="{C161DE18-23AE-88EE-1524-6D609731C178}"/>
              </a:ext>
            </a:extLst>
          </p:cNvPr>
          <p:cNvSpPr/>
          <p:nvPr/>
        </p:nvSpPr>
        <p:spPr>
          <a:xfrm>
            <a:off x="11022106" y="2796988"/>
            <a:ext cx="977560" cy="689468"/>
          </a:xfrm>
          <a:prstGeom prst="wedgeRectCallout">
            <a:avLst>
              <a:gd name="adj1" fmla="val -43699"/>
              <a:gd name="adj2" fmla="val -802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Latent Semantic Indexing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F9644928-5D8C-0B91-0160-A5F725FA372C}"/>
              </a:ext>
            </a:extLst>
          </p:cNvPr>
          <p:cNvSpPr/>
          <p:nvPr/>
        </p:nvSpPr>
        <p:spPr>
          <a:xfrm>
            <a:off x="11090973" y="4479651"/>
            <a:ext cx="977560" cy="1002200"/>
          </a:xfrm>
          <a:prstGeom prst="wedgeRectCallout">
            <a:avLst>
              <a:gd name="adj1" fmla="val -29273"/>
              <a:gd name="adj2" fmla="val -684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Currently, not in Semantic Scholar</a:t>
            </a:r>
          </a:p>
        </p:txBody>
      </p:sp>
    </p:spTree>
    <p:extLst>
      <p:ext uri="{BB962C8B-B14F-4D97-AF65-F5344CB8AC3E}">
        <p14:creationId xmlns:p14="http://schemas.microsoft.com/office/powerpoint/2010/main" val="312642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6ED5-8D6C-FE6E-E0F9-89C90FC96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54" y="18255"/>
            <a:ext cx="5221341" cy="1325563"/>
          </a:xfrm>
        </p:spPr>
        <p:txBody>
          <a:bodyPr/>
          <a:lstStyle/>
          <a:p>
            <a:r>
              <a:rPr lang="en-US" dirty="0"/>
              <a:t>Basic &amp; Stretch Tasks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07FF468-D23F-A0E2-9631-BE0677B8678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203806" y="1242534"/>
                <a:ext cx="5396345" cy="471129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b="1" dirty="0"/>
                  <a:t>Basic Tasks</a:t>
                </a:r>
              </a:p>
              <a:p>
                <a:pPr lvl="1"/>
                <a:r>
                  <a:rPr lang="en-US" dirty="0"/>
                  <a:t>Create multiple embeddings</a:t>
                </a:r>
              </a:p>
              <a:p>
                <a:pPr lvl="1"/>
                <a:r>
                  <a:rPr lang="en-US" dirty="0"/>
                  <a:t>Show some are better for text</a:t>
                </a:r>
              </a:p>
              <a:p>
                <a:pPr lvl="2"/>
                <a:r>
                  <a:rPr lang="en-US" dirty="0"/>
                  <a:t>and others are better for context</a:t>
                </a:r>
              </a:p>
              <a:p>
                <a:pPr lvl="1"/>
                <a:r>
                  <a:rPr lang="en-US" dirty="0"/>
                  <a:t>Show better together</a:t>
                </a:r>
              </a:p>
              <a:p>
                <a:pPr lvl="2"/>
                <a:r>
                  <a:rPr lang="en-US" dirty="0"/>
                  <a:t>Combination of text and context </a:t>
                </a:r>
              </a:p>
              <a:p>
                <a:pPr lvl="2"/>
                <a:r>
                  <a:rPr lang="en-US" dirty="0"/>
                  <a:t>is better than either by itself</a:t>
                </a:r>
              </a:p>
              <a:p>
                <a:pPr lvl="1"/>
                <a:r>
                  <a:rPr lang="en-US" dirty="0"/>
                  <a:t>Challenges: Scale</a:t>
                </a:r>
              </a:p>
              <a:p>
                <a:pPr lvl="2"/>
                <a:r>
                  <a:rPr lang="en-US" dirty="0"/>
                  <a:t>Semantic Scholar: </a:t>
                </a:r>
                <a:endParaRPr lang="en-US" b="0" i="1" dirty="0"/>
              </a:p>
              <a:p>
                <a:pPr lvl="3"/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≈200</m:t>
                    </m:r>
                  </m:oMath>
                </a14:m>
                <a:r>
                  <a:rPr lang="en-US" dirty="0"/>
                  <a:t>M docs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</m:t>
                    </m:r>
                  </m:oMath>
                </a14:m>
                <a:r>
                  <a:rPr lang="en-US" dirty="0"/>
                  <a:t>B citations</a:t>
                </a:r>
              </a:p>
              <a:p>
                <a:pPr lvl="2"/>
                <a:r>
                  <a:rPr lang="en-US" dirty="0"/>
                  <a:t>Currently, node2vec is expensive</a:t>
                </a:r>
              </a:p>
              <a:p>
                <a:pPr lvl="3"/>
                <a:r>
                  <a:rPr lang="en-US" dirty="0"/>
                  <a:t>time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week) and space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2TB of RAM), </a:t>
                </a:r>
              </a:p>
              <a:p>
                <a:pPr lvl="3"/>
                <a:r>
                  <a:rPr lang="en-US" dirty="0"/>
                  <a:t>but plenty of opportunities for more feasible approximations</a:t>
                </a:r>
              </a:p>
              <a:p>
                <a:pPr lvl="1"/>
                <a:r>
                  <a:rPr lang="en-US" dirty="0"/>
                  <a:t>GNN alternative: coming soon</a:t>
                </a:r>
              </a:p>
              <a:p>
                <a:pPr lvl="1"/>
                <a:r>
                  <a:rPr lang="en-US" dirty="0"/>
                  <a:t>Evaluation: next slide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07FF468-D23F-A0E2-9631-BE0677B867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203806" y="1242534"/>
                <a:ext cx="5396345" cy="4711298"/>
              </a:xfrm>
              <a:blipFill>
                <a:blip r:embed="rId2"/>
                <a:stretch>
                  <a:fillRect l="-1639" t="-3226" r="-703" b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9E3C290-770D-CE80-7CE2-47DB26260D6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26878"/>
                <a:ext cx="5684374" cy="6050085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b="1" dirty="0"/>
                  <a:t>Stretch Tasks</a:t>
                </a:r>
              </a:p>
              <a:p>
                <a:pPr lvl="1"/>
                <a:r>
                  <a:rPr lang="en-US" dirty="0"/>
                  <a:t>More interesting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embeddings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: BERT encoding of citing sentences</a:t>
                </a:r>
              </a:p>
              <a:p>
                <a:pPr lvl="2"/>
                <a:r>
                  <a:rPr lang="en-US" dirty="0"/>
                  <a:t>Citing sentence(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): </a:t>
                </a:r>
              </a:p>
              <a:p>
                <a:pPr lvl="3"/>
                <a:r>
                  <a:rPr lang="en-US" dirty="0"/>
                  <a:t>sentence in another doc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that cites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000" dirty="0"/>
              </a:p>
              <a:p>
                <a:pPr lvl="2"/>
                <a:r>
                  <a:rPr lang="en-US" sz="2100" dirty="0"/>
                  <a:t>Example: </a:t>
                </a:r>
              </a:p>
              <a:p>
                <a:pPr lvl="3"/>
                <a:r>
                  <a:rPr lang="en-US" dirty="0"/>
                  <a:t>Turing (1936) has high impact (citations)</a:t>
                </a:r>
              </a:p>
              <a:p>
                <a:pPr lvl="3"/>
                <a:r>
                  <a:rPr lang="en-US" dirty="0"/>
                  <a:t>Why?  Introduced: </a:t>
                </a:r>
              </a:p>
              <a:p>
                <a:pPr lvl="4"/>
                <a:r>
                  <a:rPr lang="en-US" i="1" dirty="0"/>
                  <a:t>Turing Machine </a:t>
                </a:r>
                <a:r>
                  <a:rPr lang="en-US" dirty="0"/>
                  <a:t>&amp;</a:t>
                </a:r>
                <a:r>
                  <a:rPr lang="en-US" i="1" dirty="0"/>
                  <a:t> Halting Problem</a:t>
                </a:r>
              </a:p>
              <a:p>
                <a:pPr lvl="3"/>
                <a:r>
                  <a:rPr lang="en-US" dirty="0"/>
                  <a:t>Those terms are common in citing </a:t>
                </a:r>
                <a:r>
                  <a:rPr lang="en-US" dirty="0" err="1"/>
                  <a:t>sents</a:t>
                </a:r>
                <a:r>
                  <a:rPr lang="en-US" dirty="0"/>
                  <a:t>, </a:t>
                </a:r>
              </a:p>
              <a:p>
                <a:pPr lvl="4"/>
                <a:r>
                  <a:rPr lang="en-US" dirty="0"/>
                  <a:t>but not mentioned in Turing (1936)</a:t>
                </a:r>
              </a:p>
              <a:p>
                <a:pPr lvl="1"/>
                <a:r>
                  <a:rPr lang="en-US" dirty="0"/>
                  <a:t>Time Invariance: 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100" dirty="0"/>
                  <a:t> evolves with future citations </a:t>
                </a:r>
                <a:r>
                  <a:rPr lang="en-US" sz="1900" dirty="0"/>
                  <a:t>unlike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1900" dirty="0"/>
              </a:p>
              <a:p>
                <a:pPr lvl="3"/>
                <a:r>
                  <a:rPr lang="en-US" sz="19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900" dirty="0"/>
                  <a:t>doesn’t change after publication)</a:t>
                </a:r>
              </a:p>
              <a:p>
                <a:pPr lvl="2"/>
                <a:r>
                  <a:rPr lang="en-US" sz="2100" dirty="0"/>
                  <a:t>Can we model evolution of vectors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100" dirty="0"/>
                  <a:t> over time like a flower blooming?</a:t>
                </a:r>
              </a:p>
              <a:p>
                <a:pPr lvl="2"/>
                <a:r>
                  <a:rPr lang="en-US" sz="2100" dirty="0"/>
                  <a:t>Should we think of literature as a conversation </a:t>
                </a:r>
              </a:p>
              <a:p>
                <a:pPr lvl="3"/>
                <a:r>
                  <a:rPr lang="en-US" sz="1900" dirty="0"/>
                  <a:t>(like social media)?</a:t>
                </a:r>
              </a:p>
              <a:p>
                <a:pPr lvl="2"/>
                <a:r>
                  <a:rPr lang="en-US" sz="2100" dirty="0"/>
                  <a:t>Impact combines contributions from </a:t>
                </a:r>
              </a:p>
              <a:p>
                <a:pPr lvl="3"/>
                <a:r>
                  <a:rPr lang="en-US" sz="1900" dirty="0"/>
                  <a:t>authors (text) + </a:t>
                </a:r>
              </a:p>
              <a:p>
                <a:pPr lvl="3"/>
                <a:r>
                  <a:rPr lang="en-US" sz="1900" dirty="0"/>
                  <a:t>audience appreciation (context)</a:t>
                </a:r>
              </a:p>
              <a:p>
                <a:pPr lvl="1"/>
                <a:endParaRPr lang="en-US" sz="2400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9E3C290-770D-CE80-7CE2-47DB26260D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26878"/>
                <a:ext cx="5684374" cy="6050085"/>
              </a:xfrm>
              <a:blipFill>
                <a:blip r:embed="rId3"/>
                <a:stretch>
                  <a:fillRect l="-1786" t="-2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95142695-4BA6-3141-CE46-BBE486BB5217}"/>
              </a:ext>
            </a:extLst>
          </p:cNvPr>
          <p:cNvSpPr/>
          <p:nvPr/>
        </p:nvSpPr>
        <p:spPr>
          <a:xfrm>
            <a:off x="5215045" y="1587994"/>
            <a:ext cx="1315368" cy="460849"/>
          </a:xfrm>
          <a:prstGeom prst="wedgeRectCallout">
            <a:avLst>
              <a:gd name="adj1" fmla="val 92037"/>
              <a:gd name="adj2" fmla="val -853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Anchor Text</a:t>
            </a:r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483AC367-5E78-0AC3-2A69-274F4A848710}"/>
              </a:ext>
            </a:extLst>
          </p:cNvPr>
          <p:cNvSpPr/>
          <p:nvPr/>
        </p:nvSpPr>
        <p:spPr>
          <a:xfrm>
            <a:off x="4466461" y="5133034"/>
            <a:ext cx="1705739" cy="734680"/>
          </a:xfrm>
          <a:prstGeom prst="wedgeRectCallout">
            <a:avLst>
              <a:gd name="adj1" fmla="val -71157"/>
              <a:gd name="adj2" fmla="val -500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status</a:t>
            </a:r>
          </a:p>
          <a:p>
            <a:pPr algn="ctr"/>
            <a:r>
              <a:rPr lang="en-US" dirty="0"/>
              <a:t>(K=280)</a:t>
            </a:r>
          </a:p>
        </p:txBody>
      </p:sp>
    </p:spTree>
    <p:extLst>
      <p:ext uri="{BB962C8B-B14F-4D97-AF65-F5344CB8AC3E}">
        <p14:creationId xmlns:p14="http://schemas.microsoft.com/office/powerpoint/2010/main" val="1815031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06F25-5A95-502D-93F6-B1E01CDB8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Stuff (since yesterday)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43227-A1F7-B974-882B-A5A7F9058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New team member: 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Hui Guan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dirty="0"/>
              <a:t>Contribution from new team member: </a:t>
            </a:r>
          </a:p>
          <a:p>
            <a:pPr lvl="1"/>
            <a:r>
              <a:rPr lang="en-US" dirty="0"/>
              <a:t>GNNs with parallelism during training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Evaluation (and related downstream evaluations)</a:t>
            </a:r>
          </a:p>
        </p:txBody>
      </p:sp>
    </p:spTree>
    <p:extLst>
      <p:ext uri="{BB962C8B-B14F-4D97-AF65-F5344CB8AC3E}">
        <p14:creationId xmlns:p14="http://schemas.microsoft.com/office/powerpoint/2010/main" val="912794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AAC46-9291-F817-4C67-C5CA1E3CD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11ABF-A850-D479-B549-2221D4D22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 dirty="0"/>
              <a:t>Established Benchmarks (⚠️)</a:t>
            </a:r>
          </a:p>
          <a:p>
            <a:pPr lvl="1"/>
            <a:r>
              <a:rPr lang="en-US" sz="2800" dirty="0">
                <a:solidFill>
                  <a:srgbClr val="090909"/>
                </a:solidFill>
                <a:effectLst/>
                <a:hlinkClick r:id="rId2"/>
              </a:rPr>
              <a:t>https://mimno.infosci.cornell.edu/data/nips_reviewer_data.tar.gz</a:t>
            </a:r>
            <a:r>
              <a:rPr lang="en-US" sz="2800" dirty="0">
                <a:solidFill>
                  <a:srgbClr val="090909"/>
                </a:solidFill>
                <a:effectLst/>
              </a:rPr>
              <a:t> </a:t>
            </a:r>
          </a:p>
          <a:p>
            <a:pPr lvl="1"/>
            <a:r>
              <a:rPr lang="en-US" sz="2800" dirty="0">
                <a:hlinkClick r:id="rId3"/>
              </a:rPr>
              <a:t>https://github.com/allenai/scidocs</a:t>
            </a:r>
            <a:endParaRPr lang="en-US" sz="2800" dirty="0">
              <a:solidFill>
                <a:srgbClr val="090909"/>
              </a:solidFill>
              <a:effectLst/>
            </a:endParaRPr>
          </a:p>
          <a:p>
            <a:pPr lvl="1"/>
            <a:r>
              <a:rPr lang="en-US" sz="2800" dirty="0">
                <a:solidFill>
                  <a:srgbClr val="090909"/>
                </a:solidFill>
                <a:effectLst/>
              </a:rPr>
              <a:t>“Related” downstream tasks </a:t>
            </a:r>
            <a:r>
              <a:rPr lang="en-US" sz="2800" dirty="0"/>
              <a:t>(⚠️ ⚠️ ⚠️)</a:t>
            </a:r>
            <a:endParaRPr lang="en-US" sz="2800" dirty="0">
              <a:solidFill>
                <a:srgbClr val="090909"/>
              </a:solidFill>
              <a:effectLst/>
            </a:endParaRPr>
          </a:p>
          <a:p>
            <a:pPr lvl="2"/>
            <a:r>
              <a:rPr lang="en-US" sz="2400" dirty="0">
                <a:solidFill>
                  <a:srgbClr val="090909"/>
                </a:solidFill>
                <a:effectLst/>
              </a:rPr>
              <a:t>MAG240M </a:t>
            </a:r>
            <a:r>
              <a:rPr lang="en-US" sz="2400" dirty="0">
                <a:hlinkClick r:id="rId4"/>
              </a:rPr>
              <a:t>https://arxiv.org/pdf/2103.09430.pdf</a:t>
            </a:r>
            <a:endParaRPr lang="en-US" sz="2400" dirty="0">
              <a:solidFill>
                <a:srgbClr val="090909"/>
              </a:solidFill>
              <a:effectLst/>
            </a:endParaRPr>
          </a:p>
          <a:p>
            <a:r>
              <a:rPr lang="en-US" sz="3200" dirty="0">
                <a:solidFill>
                  <a:srgbClr val="090909"/>
                </a:solidFill>
              </a:rPr>
              <a:t>Create a new Benchmark</a:t>
            </a:r>
            <a:endParaRPr lang="en-US" sz="3200" dirty="0">
              <a:solidFill>
                <a:srgbClr val="090909"/>
              </a:solidFill>
              <a:effectLst/>
            </a:endParaRPr>
          </a:p>
          <a:p>
            <a:pPr lvl="1"/>
            <a:r>
              <a:rPr lang="en-US" sz="2800" dirty="0"/>
              <a:t>Work with conference organizers (</a:t>
            </a:r>
            <a:r>
              <a:rPr lang="en-US" sz="2800" i="0" dirty="0" err="1">
                <a:solidFill>
                  <a:srgbClr val="1D1C1D"/>
                </a:solidFill>
                <a:effectLst/>
              </a:rPr>
              <a:t>Bhuvana</a:t>
            </a:r>
            <a:r>
              <a:rPr lang="en-US" sz="2800" i="0" dirty="0">
                <a:solidFill>
                  <a:srgbClr val="1D1C1D"/>
                </a:solidFill>
                <a:effectLst/>
              </a:rPr>
              <a:t> </a:t>
            </a:r>
            <a:r>
              <a:rPr lang="en-US" sz="2800" i="0" dirty="0" err="1">
                <a:solidFill>
                  <a:srgbClr val="1D1C1D"/>
                </a:solidFill>
                <a:effectLst/>
              </a:rPr>
              <a:t>Ramabhadran</a:t>
            </a:r>
            <a:r>
              <a:rPr lang="en-US" sz="2800" i="0" dirty="0">
                <a:solidFill>
                  <a:srgbClr val="1D1C1D"/>
                </a:solidFill>
                <a:effectLst/>
              </a:rPr>
              <a:t>)</a:t>
            </a:r>
          </a:p>
          <a:p>
            <a:r>
              <a:rPr lang="en-US" sz="3200" dirty="0">
                <a:solidFill>
                  <a:srgbClr val="1D1C1D"/>
                </a:solidFill>
              </a:rPr>
              <a:t>Predict held out citations</a:t>
            </a:r>
          </a:p>
          <a:p>
            <a:pPr lvl="1"/>
            <a:r>
              <a:rPr lang="en-US" sz="2800" dirty="0">
                <a:solidFill>
                  <a:srgbClr val="1D1C1D"/>
                </a:solidFill>
              </a:rPr>
              <a:t>Remove some edges from citation graph</a:t>
            </a:r>
          </a:p>
          <a:p>
            <a:pPr lvl="1"/>
            <a:r>
              <a:rPr lang="en-US" sz="2800" dirty="0">
                <a:solidFill>
                  <a:srgbClr val="1D1C1D"/>
                </a:solidFill>
              </a:rPr>
              <a:t>See how well you can predict the held out edges</a:t>
            </a:r>
          </a:p>
          <a:p>
            <a:pPr lvl="1"/>
            <a:r>
              <a:rPr lang="en-US" sz="2800" dirty="0">
                <a:solidFill>
                  <a:srgbClr val="1D1C1D"/>
                </a:solidFill>
              </a:rPr>
              <a:t>(This method can also be used to train embeddings)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34748D-C8A8-1ECC-3633-FCCAF1419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5697" y="207369"/>
            <a:ext cx="5049763" cy="1325563"/>
          </a:xfrm>
          <a:prstGeom prst="rect">
            <a:avLst/>
          </a:prstGeom>
        </p:spPr>
      </p:pic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8815699C-8D31-99EF-B9F7-07CB32EFE20D}"/>
              </a:ext>
            </a:extLst>
          </p:cNvPr>
          <p:cNvSpPr/>
          <p:nvPr/>
        </p:nvSpPr>
        <p:spPr>
          <a:xfrm>
            <a:off x="4235669" y="575416"/>
            <a:ext cx="2068368" cy="780118"/>
          </a:xfrm>
          <a:prstGeom prst="wedgeRectCallout">
            <a:avLst>
              <a:gd name="adj1" fmla="val 68856"/>
              <a:gd name="adj2" fmla="val 49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MAG240M</a:t>
            </a:r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84382404-9540-331E-7631-3BA9761E9AEF}"/>
              </a:ext>
            </a:extLst>
          </p:cNvPr>
          <p:cNvSpPr/>
          <p:nvPr/>
        </p:nvSpPr>
        <p:spPr>
          <a:xfrm>
            <a:off x="8334703" y="2648882"/>
            <a:ext cx="2904243" cy="780118"/>
          </a:xfrm>
          <a:prstGeom prst="wedgeRectCallout">
            <a:avLst>
              <a:gd name="adj1" fmla="val -64684"/>
              <a:gd name="adj2" fmla="val -543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Most Relevant</a:t>
            </a:r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E81C9A63-B3C6-4B06-5065-E1300921854A}"/>
              </a:ext>
            </a:extLst>
          </p:cNvPr>
          <p:cNvSpPr/>
          <p:nvPr/>
        </p:nvSpPr>
        <p:spPr>
          <a:xfrm>
            <a:off x="9740462" y="3676459"/>
            <a:ext cx="1613338" cy="649670"/>
          </a:xfrm>
          <a:prstGeom prst="wedgeRectCallout">
            <a:avLst>
              <a:gd name="adj1" fmla="val -252958"/>
              <a:gd name="adj2" fmla="val -1805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Specter</a:t>
            </a:r>
          </a:p>
        </p:txBody>
      </p:sp>
      <p:pic>
        <p:nvPicPr>
          <p:cNvPr id="8" name="Picture 2" descr="Image result for picture of new">
            <a:extLst>
              <a:ext uri="{FF2B5EF4-FFF2-40B4-BE49-F238E27FC236}">
                <a16:creationId xmlns:a16="http://schemas.microsoft.com/office/drawing/2014/main" id="{3688F76D-954D-4E63-7A62-C05B3463F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8" y="65856"/>
            <a:ext cx="997567" cy="559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529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D701D-A7F6-2808-ED49-477A0340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82" y="385445"/>
            <a:ext cx="7294216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“Related” Downstream Evaluations</a:t>
            </a:r>
            <a:br>
              <a:rPr lang="en-US" dirty="0"/>
            </a:br>
            <a:r>
              <a:rPr lang="en-US" sz="3100" dirty="0"/>
              <a:t>(from </a:t>
            </a:r>
            <a:r>
              <a:rPr lang="en-US" sz="3100" dirty="0">
                <a:hlinkClick r:id="rId2"/>
              </a:rPr>
              <a:t>https://arxiv.org/pdf/2103.09430.pdf</a:t>
            </a:r>
            <a:r>
              <a:rPr lang="en-US" sz="3100" dirty="0"/>
              <a:t>) </a:t>
            </a:r>
            <a:endParaRPr lang="en-US" sz="2000" dirty="0"/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7D521BFC-522F-40ED-5D61-5B99C5A549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782" y="1836136"/>
            <a:ext cx="7294216" cy="4351338"/>
          </a:xfrm>
        </p:spPr>
      </p:pic>
      <p:graphicFrame>
        <p:nvGraphicFramePr>
          <p:cNvPr id="8" name="Content Placeholder 8">
            <a:extLst>
              <a:ext uri="{FF2B5EF4-FFF2-40B4-BE49-F238E27FC236}">
                <a16:creationId xmlns:a16="http://schemas.microsoft.com/office/drawing/2014/main" id="{5565ABBB-3A83-7691-D88E-0F8EAE67E3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1036135"/>
              </p:ext>
            </p:extLst>
          </p:nvPr>
        </p:nvGraphicFramePr>
        <p:xfrm>
          <a:off x="7598998" y="267270"/>
          <a:ext cx="4508938" cy="60120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4225">
                  <a:extLst>
                    <a:ext uri="{9D8B030D-6E8A-4147-A177-3AD203B41FA5}">
                      <a16:colId xmlns:a16="http://schemas.microsoft.com/office/drawing/2014/main" val="291880047"/>
                    </a:ext>
                  </a:extLst>
                </a:gridCol>
                <a:gridCol w="2142754">
                  <a:extLst>
                    <a:ext uri="{9D8B030D-6E8A-4147-A177-3AD203B41FA5}">
                      <a16:colId xmlns:a16="http://schemas.microsoft.com/office/drawing/2014/main" val="1216799004"/>
                    </a:ext>
                  </a:extLst>
                </a:gridCol>
                <a:gridCol w="1641959">
                  <a:extLst>
                    <a:ext uri="{9D8B030D-6E8A-4147-A177-3AD203B41FA5}">
                      <a16:colId xmlns:a16="http://schemas.microsoft.com/office/drawing/2014/main" val="1815117516"/>
                    </a:ext>
                  </a:extLst>
                </a:gridCol>
              </a:tblGrid>
              <a:tr h="1019547">
                <a:tc>
                  <a:txBody>
                    <a:bodyPr/>
                    <a:lstStyle/>
                    <a:p>
                      <a:pPr algn="l" fontAlgn="b"/>
                      <a:endParaRPr lang="en-US" sz="24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Papers</a:t>
                      </a:r>
                      <a:r>
                        <a:rPr lang="en-US" sz="2400" b="1" i="0" u="sng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 (millions)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0586279"/>
                  </a:ext>
                </a:extLst>
              </a:tr>
              <a:tr h="624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 err="1">
                          <a:effectLst/>
                          <a:latin typeface="+mn-lt"/>
                        </a:rPr>
                        <a:t>CorpusId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207.80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3981243"/>
                  </a:ext>
                </a:extLst>
              </a:tr>
              <a:tr h="624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MAG </a:t>
                      </a:r>
                    </a:p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(Microsoft Academic Graph)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182.18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4626358"/>
                  </a:ext>
                </a:extLst>
              </a:tr>
              <a:tr h="624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DOI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113.54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54773438"/>
                  </a:ext>
                </a:extLst>
              </a:tr>
              <a:tr h="624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PubMed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35.03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36269536"/>
                  </a:ext>
                </a:extLst>
              </a:tr>
              <a:tr h="624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  <a:latin typeface="+mn-lt"/>
                        </a:rPr>
                        <a:t>DBLP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6.06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3049483"/>
                  </a:ext>
                </a:extLst>
              </a:tr>
              <a:tr h="624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 err="1">
                          <a:effectLst/>
                          <a:latin typeface="+mn-lt"/>
                        </a:rPr>
                        <a:t>PubMedCentral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4.86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50687115"/>
                  </a:ext>
                </a:extLst>
              </a:tr>
              <a:tr h="624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  <a:latin typeface="+mn-lt"/>
                        </a:rPr>
                        <a:t>ArXiv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2.15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694121"/>
                  </a:ext>
                </a:extLst>
              </a:tr>
              <a:tr h="624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ACL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0.08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2079813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3B88DB-ED06-A87A-B802-89337B4CA3FF}"/>
              </a:ext>
            </a:extLst>
          </p:cNvPr>
          <p:cNvCxnSpPr/>
          <p:nvPr/>
        </p:nvCxnSpPr>
        <p:spPr>
          <a:xfrm flipV="1">
            <a:off x="3678621" y="2291255"/>
            <a:ext cx="4645572" cy="17867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8D44099-A8DE-7CE8-2C63-BE314D005248}"/>
              </a:ext>
            </a:extLst>
          </p:cNvPr>
          <p:cNvSpPr txBox="1"/>
          <p:nvPr/>
        </p:nvSpPr>
        <p:spPr>
          <a:xfrm>
            <a:off x="147002" y="6150114"/>
            <a:ext cx="76097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⚠️ ⚠️ ⚠️ ⚠️ ⚠️ ⚠️ ⚠️ ⚠️ ⚠️ ⚠️ ⚠️ ⚠️</a:t>
            </a:r>
          </a:p>
        </p:txBody>
      </p:sp>
    </p:spTree>
    <p:extLst>
      <p:ext uri="{BB962C8B-B14F-4D97-AF65-F5344CB8AC3E}">
        <p14:creationId xmlns:p14="http://schemas.microsoft.com/office/powerpoint/2010/main" val="178750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398EA-C25A-1BB4-B31B-C9493E486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“Related” but not quite the same as our problem</a:t>
            </a:r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D40820FE-6B44-D65A-133F-611BE8BA2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7787" y="1825625"/>
            <a:ext cx="8916425" cy="4351338"/>
          </a:xfrm>
        </p:spPr>
      </p:pic>
    </p:spTree>
    <p:extLst>
      <p:ext uri="{BB962C8B-B14F-4D97-AF65-F5344CB8AC3E}">
        <p14:creationId xmlns:p14="http://schemas.microsoft.com/office/powerpoint/2010/main" val="1511466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3F20E-79C4-FD41-3071-E5765A205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21" y="365125"/>
            <a:ext cx="8439807" cy="1325563"/>
          </a:xfrm>
        </p:spPr>
        <p:txBody>
          <a:bodyPr>
            <a:normAutofit/>
          </a:bodyPr>
          <a:lstStyle/>
          <a:p>
            <a:r>
              <a:rPr lang="en-US" dirty="0"/>
              <a:t>Related Task: predict subject areas</a:t>
            </a:r>
            <a:br>
              <a:rPr lang="en-US" dirty="0"/>
            </a:br>
            <a:r>
              <a:rPr lang="en-US" dirty="0"/>
              <a:t>Our Task: </a:t>
            </a:r>
            <a:r>
              <a:rPr lang="en-US" dirty="0" err="1"/>
              <a:t>est</a:t>
            </a:r>
            <a:r>
              <a:rPr lang="en-US" dirty="0"/>
              <a:t> similarity of two docs</a:t>
            </a:r>
          </a:p>
        </p:txBody>
      </p:sp>
      <p:graphicFrame>
        <p:nvGraphicFramePr>
          <p:cNvPr id="6" name="Content Placeholder 8">
            <a:extLst>
              <a:ext uri="{FF2B5EF4-FFF2-40B4-BE49-F238E27FC236}">
                <a16:creationId xmlns:a16="http://schemas.microsoft.com/office/drawing/2014/main" id="{F5D316DD-ADA3-C21C-6C3A-94D2961C94B3}"/>
              </a:ext>
            </a:extLst>
          </p:cNvPr>
          <p:cNvGraphicFramePr>
            <a:graphicFrameLocks/>
          </p:cNvGraphicFramePr>
          <p:nvPr/>
        </p:nvGraphicFramePr>
        <p:xfrm>
          <a:off x="9038897" y="101015"/>
          <a:ext cx="3153104" cy="52827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6451">
                  <a:extLst>
                    <a:ext uri="{9D8B030D-6E8A-4147-A177-3AD203B41FA5}">
                      <a16:colId xmlns:a16="http://schemas.microsoft.com/office/drawing/2014/main" val="291880047"/>
                    </a:ext>
                  </a:extLst>
                </a:gridCol>
                <a:gridCol w="1498430">
                  <a:extLst>
                    <a:ext uri="{9D8B030D-6E8A-4147-A177-3AD203B41FA5}">
                      <a16:colId xmlns:a16="http://schemas.microsoft.com/office/drawing/2014/main" val="1216799004"/>
                    </a:ext>
                  </a:extLst>
                </a:gridCol>
                <a:gridCol w="1148223">
                  <a:extLst>
                    <a:ext uri="{9D8B030D-6E8A-4147-A177-3AD203B41FA5}">
                      <a16:colId xmlns:a16="http://schemas.microsoft.com/office/drawing/2014/main" val="1815117516"/>
                    </a:ext>
                  </a:extLst>
                </a:gridCol>
              </a:tblGrid>
              <a:tr h="820185">
                <a:tc>
                  <a:txBody>
                    <a:bodyPr/>
                    <a:lstStyle/>
                    <a:p>
                      <a:pPr algn="l" fontAlgn="b"/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Papers</a:t>
                      </a:r>
                      <a:r>
                        <a:rPr lang="en-US" sz="2000" b="1" i="0" u="sng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 (millions)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0586279"/>
                  </a:ext>
                </a:extLst>
              </a:tr>
              <a:tr h="50203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  <a:latin typeface="+mn-lt"/>
                        </a:rPr>
                        <a:t>CorpusId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207.80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3981243"/>
                  </a:ext>
                </a:extLst>
              </a:tr>
              <a:tr h="7538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MAG </a:t>
                      </a:r>
                    </a:p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(Microsoft Academic Graph)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182.18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4626358"/>
                  </a:ext>
                </a:extLst>
              </a:tr>
              <a:tr h="50203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DOI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113.54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54773438"/>
                  </a:ext>
                </a:extLst>
              </a:tr>
              <a:tr h="50203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PubMed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35.03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36269536"/>
                  </a:ext>
                </a:extLst>
              </a:tr>
              <a:tr h="50203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DBLP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6.06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3049483"/>
                  </a:ext>
                </a:extLst>
              </a:tr>
              <a:tr h="6965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  <a:latin typeface="+mn-lt"/>
                        </a:rPr>
                        <a:t>PubMedCentral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4.86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50687115"/>
                  </a:ext>
                </a:extLst>
              </a:tr>
              <a:tr h="50203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ArXiv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2.15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694121"/>
                  </a:ext>
                </a:extLst>
              </a:tr>
              <a:tr h="50203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ACL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0.08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2079813"/>
                  </a:ext>
                </a:extLst>
              </a:tr>
            </a:tbl>
          </a:graphicData>
        </a:graphic>
      </p:graphicFrame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C10EF73-D4DD-FC31-0C0F-CAF6B40FB9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447" y="2535799"/>
            <a:ext cx="12074553" cy="4322201"/>
          </a:xfrm>
        </p:spPr>
      </p:pic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F8CF3357-B5D9-C086-D88E-18FBF39455A6}"/>
              </a:ext>
            </a:extLst>
          </p:cNvPr>
          <p:cNvSpPr/>
          <p:nvPr/>
        </p:nvSpPr>
        <p:spPr>
          <a:xfrm>
            <a:off x="6096000" y="1589088"/>
            <a:ext cx="2072640" cy="1051700"/>
          </a:xfrm>
          <a:prstGeom prst="wedgeRectCallout">
            <a:avLst>
              <a:gd name="adj1" fmla="val 116017"/>
              <a:gd name="adj2" fmla="val 1752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Text Embedding</a:t>
            </a:r>
          </a:p>
        </p:txBody>
      </p:sp>
    </p:spTree>
    <p:extLst>
      <p:ext uri="{BB962C8B-B14F-4D97-AF65-F5344CB8AC3E}">
        <p14:creationId xmlns:p14="http://schemas.microsoft.com/office/powerpoint/2010/main" val="363170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1BFC15DC-C68F-7080-D2C6-5DD92FF52A9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537335" y="134884"/>
            <a:ext cx="8917305" cy="6588231"/>
          </a:xfrm>
        </p:spPr>
      </p:pic>
    </p:spTree>
    <p:extLst>
      <p:ext uri="{BB962C8B-B14F-4D97-AF65-F5344CB8AC3E}">
        <p14:creationId xmlns:p14="http://schemas.microsoft.com/office/powerpoint/2010/main" val="441311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06F25-5A95-502D-93F6-B1E01CDB8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Stuff (since yesterday)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43227-A1F7-B974-882B-A5A7F9058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New team member: 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Hui Guan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b="1" dirty="0"/>
              <a:t>Contribution from new team member: </a:t>
            </a:r>
          </a:p>
          <a:p>
            <a:pPr lvl="1"/>
            <a:r>
              <a:rPr lang="en-US" b="1" dirty="0"/>
              <a:t>GNNs with parallelism during training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Evaluation (and related downstream evaluations)</a:t>
            </a:r>
          </a:p>
        </p:txBody>
      </p:sp>
    </p:spTree>
    <p:extLst>
      <p:ext uri="{BB962C8B-B14F-4D97-AF65-F5344CB8AC3E}">
        <p14:creationId xmlns:p14="http://schemas.microsoft.com/office/powerpoint/2010/main" val="3462817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10485-433E-8983-4078-E79EB37EC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GNN Alternative</a:t>
            </a: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FA23AFC-E6D2-EF02-224C-EB5491200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20" t="62" r="71821" b="65407"/>
          <a:stretch/>
        </p:blipFill>
        <p:spPr>
          <a:xfrm>
            <a:off x="1258330" y="2853484"/>
            <a:ext cx="2498454" cy="2989357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DB3C6B-5DE7-267F-6398-AA43288405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90" t="43236" r="58801" b="20778"/>
          <a:stretch/>
        </p:blipFill>
        <p:spPr>
          <a:xfrm>
            <a:off x="4006996" y="2853484"/>
            <a:ext cx="2733873" cy="2976349"/>
          </a:xfrm>
          <a:prstGeom prst="rect">
            <a:avLst/>
          </a:prstGeom>
        </p:spPr>
      </p:pic>
      <p:pic>
        <p:nvPicPr>
          <p:cNvPr id="8" name="Graphic 7" descr="Add outline">
            <a:extLst>
              <a:ext uri="{FF2B5EF4-FFF2-40B4-BE49-F238E27FC236}">
                <a16:creationId xmlns:a16="http://schemas.microsoft.com/office/drawing/2014/main" id="{2B2977D3-4C0C-172D-7DF5-4F958FAFF3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60914" y="3544094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90E61F-B284-C1C8-1864-329AFF4DD949}"/>
              </a:ext>
            </a:extLst>
          </p:cNvPr>
          <p:cNvSpPr txBox="1"/>
          <p:nvPr/>
        </p:nvSpPr>
        <p:spPr>
          <a:xfrm>
            <a:off x="1898351" y="5911790"/>
            <a:ext cx="609206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Text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CBBAC-3715-0187-8585-B62D902F6362}"/>
              </a:ext>
            </a:extLst>
          </p:cNvPr>
          <p:cNvSpPr txBox="1"/>
          <p:nvPr/>
        </p:nvSpPr>
        <p:spPr>
          <a:xfrm>
            <a:off x="4903071" y="5842841"/>
            <a:ext cx="993926" cy="4001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Context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40AE9-79EF-7E72-C77C-4C81FF154061}"/>
              </a:ext>
            </a:extLst>
          </p:cNvPr>
          <p:cNvSpPr txBox="1"/>
          <p:nvPr/>
        </p:nvSpPr>
        <p:spPr>
          <a:xfrm>
            <a:off x="7661564" y="3724295"/>
            <a:ext cx="997527" cy="55399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3000" dirty="0"/>
              <a:t>GNN</a:t>
            </a:r>
            <a:endParaRPr lang="en-US" sz="3000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860B762-00E0-32C4-F542-E06B3D261F91}"/>
              </a:ext>
            </a:extLst>
          </p:cNvPr>
          <p:cNvSpPr>
            <a:spLocks/>
          </p:cNvSpPr>
          <p:nvPr/>
        </p:nvSpPr>
        <p:spPr>
          <a:xfrm>
            <a:off x="6871855" y="3779715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AB288CC9-1C99-7F82-DCCC-BFED5BF174E6}"/>
              </a:ext>
            </a:extLst>
          </p:cNvPr>
          <p:cNvSpPr>
            <a:spLocks/>
          </p:cNvSpPr>
          <p:nvPr/>
        </p:nvSpPr>
        <p:spPr>
          <a:xfrm>
            <a:off x="8756073" y="3812969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/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/>
                  <a:t>Embeddings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blipFill>
                <a:blip r:embed="rId6"/>
                <a:stretch>
                  <a:fillRect t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B4D70CFA-A7FD-F994-6062-00A45C2BF2C7}"/>
              </a:ext>
            </a:extLst>
          </p:cNvPr>
          <p:cNvSpPr/>
          <p:nvPr/>
        </p:nvSpPr>
        <p:spPr>
          <a:xfrm>
            <a:off x="7442075" y="1794612"/>
            <a:ext cx="1968623" cy="909951"/>
          </a:xfrm>
          <a:prstGeom prst="wedgeRectCallout">
            <a:avLst>
              <a:gd name="adj1" fmla="val -17234"/>
              <a:gd name="adj2" fmla="val 147498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Black Box</a:t>
            </a:r>
          </a:p>
        </p:txBody>
      </p:sp>
    </p:spTree>
    <p:extLst>
      <p:ext uri="{BB962C8B-B14F-4D97-AF65-F5344CB8AC3E}">
        <p14:creationId xmlns:p14="http://schemas.microsoft.com/office/powerpoint/2010/main" val="327959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F6672-C1AF-B5DA-182D-03D0F355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600" dirty="0"/>
              <a:t>Meta Issues:</a:t>
            </a:r>
            <a:br>
              <a:rPr lang="en-US" sz="6600" dirty="0"/>
            </a:br>
            <a:r>
              <a:rPr lang="en-US" sz="2400" dirty="0"/>
              <a:t>(Important for the future of JSALT)</a:t>
            </a:r>
            <a:endParaRPr lang="en-US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661F3-EF9F-8CEE-0B23-06C9B2883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Diversity:</a:t>
            </a:r>
          </a:p>
          <a:p>
            <a:pPr lvl="1"/>
            <a:r>
              <a:rPr lang="en-US" dirty="0"/>
              <a:t>Better Together: Text proposals + Speech proposals</a:t>
            </a:r>
          </a:p>
          <a:p>
            <a:r>
              <a:rPr lang="en-US" dirty="0"/>
              <a:t>Deliverables:</a:t>
            </a:r>
          </a:p>
          <a:p>
            <a:pPr lvl="1"/>
            <a:r>
              <a:rPr lang="en-US" dirty="0"/>
              <a:t>Basic tasks + Stretch tasks</a:t>
            </a:r>
          </a:p>
          <a:p>
            <a:pPr lvl="1"/>
            <a:r>
              <a:rPr lang="en-US" dirty="0"/>
              <a:t>Evaluation</a:t>
            </a:r>
          </a:p>
          <a:p>
            <a:pPr lvl="2"/>
            <a:r>
              <a:rPr lang="en-US" dirty="0"/>
              <a:t>Better benchmarks</a:t>
            </a:r>
          </a:p>
          <a:p>
            <a:pPr lvl="1"/>
            <a:r>
              <a:rPr lang="en-US" dirty="0"/>
              <a:t>Resources: more embeddings</a:t>
            </a:r>
          </a:p>
          <a:p>
            <a:pPr lvl="1"/>
            <a:r>
              <a:rPr lang="en-US" dirty="0"/>
              <a:t>Tools: APIs for routing papers, recommendations</a:t>
            </a:r>
          </a:p>
          <a:p>
            <a:pPr lvl="1"/>
            <a:r>
              <a:rPr lang="en-US" dirty="0"/>
              <a:t>Theory: Unified Framework of Deep nets &amp; SVD</a:t>
            </a:r>
          </a:p>
        </p:txBody>
      </p:sp>
      <p:sp>
        <p:nvSpPr>
          <p:cNvPr id="4" name="Rectangular Callout 3">
            <a:extLst>
              <a:ext uri="{FF2B5EF4-FFF2-40B4-BE49-F238E27FC236}">
                <a16:creationId xmlns:a16="http://schemas.microsoft.com/office/drawing/2014/main" id="{6726ABE9-75EC-839F-B440-E4153887CFDE}"/>
              </a:ext>
            </a:extLst>
          </p:cNvPr>
          <p:cNvSpPr/>
          <p:nvPr/>
        </p:nvSpPr>
        <p:spPr>
          <a:xfrm>
            <a:off x="6459523" y="2964933"/>
            <a:ext cx="2450312" cy="1659173"/>
          </a:xfrm>
          <a:prstGeom prst="wedgeRectCallout">
            <a:avLst>
              <a:gd name="adj1" fmla="val -138885"/>
              <a:gd name="adj2" fmla="val 178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work with conference organizers</a:t>
            </a:r>
          </a:p>
        </p:txBody>
      </p:sp>
      <p:pic>
        <p:nvPicPr>
          <p:cNvPr id="2050" name="Picture 2" descr="Image result for picture of new">
            <a:extLst>
              <a:ext uri="{FF2B5EF4-FFF2-40B4-BE49-F238E27FC236}">
                <a16:creationId xmlns:a16="http://schemas.microsoft.com/office/drawing/2014/main" id="{8E1D1C45-D1E8-7BF0-394C-B90841564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7" y="3595255"/>
            <a:ext cx="1179597" cy="66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732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CF24-DC4E-3993-7C17-4737DE9E4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85180-8315-6784-0D65-37029A7CA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91" y="1452684"/>
            <a:ext cx="7820464" cy="3977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A27D6A-B196-5E94-E7CC-A01FB7A39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775" y="365125"/>
            <a:ext cx="6048025" cy="569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499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20029-135D-44CE-81A6-1812F86C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F8F79-23C7-4F82-7073-80E2990FC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Node </a:t>
            </a:r>
            <a:r>
              <a:rPr lang="zh-CN" altLang="en-US" dirty="0"/>
              <a:t> </a:t>
            </a:r>
            <a:r>
              <a:rPr lang="en-US" altLang="zh-CN" dirty="0"/>
              <a:t>(a</a:t>
            </a:r>
            <a:r>
              <a:rPr lang="zh-CN" altLang="en-US" dirty="0"/>
              <a:t> </a:t>
            </a:r>
            <a:r>
              <a:rPr lang="en-US" altLang="zh-CN" dirty="0"/>
              <a:t>paper): </a:t>
            </a:r>
            <a:r>
              <a:rPr lang="zh-CN" altLang="en-US" dirty="0"/>
              <a:t> </a:t>
            </a:r>
            <a:r>
              <a:rPr lang="en-US" altLang="zh-CN" dirty="0"/>
              <a:t>specter embedding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Edge: citation</a:t>
            </a:r>
            <a:endParaRPr lang="en-US" dirty="0"/>
          </a:p>
        </p:txBody>
      </p:sp>
      <p:pic>
        <p:nvPicPr>
          <p:cNvPr id="1026" name="Picture 2" descr="aggregate_neighbors">
            <a:extLst>
              <a:ext uri="{FF2B5EF4-FFF2-40B4-BE49-F238E27FC236}">
                <a16:creationId xmlns:a16="http://schemas.microsoft.com/office/drawing/2014/main" id="{9604A49F-7B94-F078-5BC6-4983CDEE5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9549" y="2838204"/>
            <a:ext cx="6891088" cy="313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D0957F-3ACE-CE9B-91D2-9B52B1A9E86D}"/>
              </a:ext>
            </a:extLst>
          </p:cNvPr>
          <p:cNvSpPr txBox="1"/>
          <p:nvPr/>
        </p:nvSpPr>
        <p:spPr>
          <a:xfrm>
            <a:off x="838200" y="6444728"/>
            <a:ext cx="1028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Ref:</a:t>
            </a:r>
            <a:r>
              <a:rPr lang="zh-CN" altLang="en-US" dirty="0"/>
              <a:t> </a:t>
            </a:r>
            <a:r>
              <a:rPr lang="en-US" altLang="zh-CN" dirty="0">
                <a:hlinkClick r:id="rId3"/>
              </a:rPr>
              <a:t>https://snap-stanford.github.io/cs224w-notes/machine-learning-with-networks/graph-neural-networks</a:t>
            </a:r>
            <a:r>
              <a:rPr lang="en-US" altLang="zh-CN" dirty="0"/>
              <a:t>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/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Citation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Graph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zh-CN" altLang="en-US" sz="2000" dirty="0"/>
                  <a:t> </a:t>
                </a:r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blipFill>
                <a:blip r:embed="rId4"/>
                <a:stretch>
                  <a:fillRect l="-2688" t="-3509" r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/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specter 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r>
                  <a:rPr lang="en-US" altLang="zh-CN" sz="2000" dirty="0"/>
                  <a:t>,</a:t>
                </a:r>
                <a:r>
                  <a:rPr lang="zh-CN" altLang="en-US" sz="2000" dirty="0"/>
                  <a:t> </a:t>
                </a:r>
                <a:r>
                  <a:rPr lang="en-US" altLang="zh-CN" sz="2000" dirty="0" err="1"/>
                  <a:t>i</a:t>
                </a:r>
                <a:r>
                  <a:rPr lang="en-US" altLang="zh-CN" sz="2000" dirty="0"/>
                  <a:t>=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{1,…N}</a:t>
                </a:r>
                <a:endParaRPr lang="en-US" sz="2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blipFill>
                <a:blip r:embed="rId5"/>
                <a:stretch>
                  <a:fillRect l="-1802" t="-3509" r="-1802" b="-14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/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Output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blipFill>
                <a:blip r:embed="rId6"/>
                <a:stretch>
                  <a:fillRect l="-2326" t="-3390" r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ight Arrow 10">
            <a:extLst>
              <a:ext uri="{FF2B5EF4-FFF2-40B4-BE49-F238E27FC236}">
                <a16:creationId xmlns:a16="http://schemas.microsoft.com/office/drawing/2014/main" id="{AE7F3E71-B738-1C8C-913E-4977D6D147E0}"/>
              </a:ext>
            </a:extLst>
          </p:cNvPr>
          <p:cNvSpPr/>
          <p:nvPr/>
        </p:nvSpPr>
        <p:spPr>
          <a:xfrm rot="5400000">
            <a:off x="5248894" y="4094475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BAA197D-DEF1-7288-85C0-4589B7148CE2}"/>
              </a:ext>
            </a:extLst>
          </p:cNvPr>
          <p:cNvSpPr/>
          <p:nvPr/>
        </p:nvSpPr>
        <p:spPr>
          <a:xfrm rot="5400000">
            <a:off x="8551577" y="2832418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9F235876-DC2B-34BA-8580-BA3F352A4018}"/>
              </a:ext>
            </a:extLst>
          </p:cNvPr>
          <p:cNvSpPr/>
          <p:nvPr/>
        </p:nvSpPr>
        <p:spPr>
          <a:xfrm>
            <a:off x="5525128" y="5495350"/>
            <a:ext cx="1533479" cy="780118"/>
          </a:xfrm>
          <a:prstGeom prst="wedgeRectCallout">
            <a:avLst>
              <a:gd name="adj1" fmla="val 63854"/>
              <a:gd name="adj2" fmla="val -486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1-hop</a:t>
            </a: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1A5ABA48-A3F0-B0D1-B402-C52A82EBD7C7}"/>
              </a:ext>
            </a:extLst>
          </p:cNvPr>
          <p:cNvSpPr/>
          <p:nvPr/>
        </p:nvSpPr>
        <p:spPr>
          <a:xfrm>
            <a:off x="9374426" y="4973203"/>
            <a:ext cx="1533479" cy="780118"/>
          </a:xfrm>
          <a:prstGeom prst="wedgeRectCallout">
            <a:avLst>
              <a:gd name="adj1" fmla="val -79918"/>
              <a:gd name="adj2" fmla="val -381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2-hop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651D4D4A-7306-AA6C-3BB8-DC4962B4EB2B}"/>
              </a:ext>
            </a:extLst>
          </p:cNvPr>
          <p:cNvSpPr/>
          <p:nvPr/>
        </p:nvSpPr>
        <p:spPr>
          <a:xfrm>
            <a:off x="6616652" y="771492"/>
            <a:ext cx="2413985" cy="919196"/>
          </a:xfrm>
          <a:prstGeom prst="wedgeRectCallout">
            <a:avLst>
              <a:gd name="adj1" fmla="val -5001"/>
              <a:gd name="adj2" fmla="val 2304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23988F7C-66DD-1253-E10D-1351A9B7DC1E}"/>
              </a:ext>
            </a:extLst>
          </p:cNvPr>
          <p:cNvSpPr/>
          <p:nvPr/>
        </p:nvSpPr>
        <p:spPr>
          <a:xfrm>
            <a:off x="6616652" y="780984"/>
            <a:ext cx="2413985" cy="919196"/>
          </a:xfrm>
          <a:prstGeom prst="wedgeRectCallout">
            <a:avLst>
              <a:gd name="adj1" fmla="val -56348"/>
              <a:gd name="adj2" fmla="val 3188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3BDB77-FD86-D931-1323-91F08E930749}"/>
              </a:ext>
            </a:extLst>
          </p:cNvPr>
          <p:cNvSpPr/>
          <p:nvPr/>
        </p:nvSpPr>
        <p:spPr>
          <a:xfrm>
            <a:off x="4480678" y="2734185"/>
            <a:ext cx="6989380" cy="3710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07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5" grpId="0" animBg="1"/>
      <p:bldP spid="10" grpId="0" animBg="1"/>
      <p:bldP spid="13" grpId="0" animBg="1"/>
      <p:bldP spid="1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 Scale</a:t>
            </a:r>
            <a:br>
              <a:rPr lang="en-US" altLang="zh-CN" dirty="0"/>
            </a:b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Parallelism </a:t>
            </a:r>
            <a:r>
              <a:rPr lang="en-US" altLang="zh-CN" dirty="0" err="1"/>
              <a:t>v.s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 err="1"/>
              <a:t>Gsplit</a:t>
            </a:r>
            <a:r>
              <a:rPr lang="zh-CN" altLang="en-US" dirty="0"/>
              <a:t> </a:t>
            </a:r>
            <a:r>
              <a:rPr lang="en-US" altLang="zh-CN" dirty="0"/>
              <a:t>Parallelism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2E8B4-CBC5-6EB7-E242-7BBC4D889324}"/>
              </a:ext>
            </a:extLst>
          </p:cNvPr>
          <p:cNvSpPr txBox="1"/>
          <p:nvPr/>
        </p:nvSpPr>
        <p:spPr>
          <a:xfrm>
            <a:off x="291740" y="5285716"/>
            <a:ext cx="104655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sym typeface="Wingdings" pitchFamily="2" charset="2"/>
              </a:rPr>
              <a:t>Data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parallelism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–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too much 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ym typeface="Wingdings" pitchFamily="2" charset="2"/>
              </a:rPr>
              <a:t>Split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parallelism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(Proposed)</a:t>
            </a:r>
            <a:r>
              <a:rPr lang="zh-CN" altLang="en-US" sz="2800" b="1" dirty="0">
                <a:sym typeface="Wingdings" pitchFamily="2" charset="2"/>
              </a:rPr>
              <a:t>  </a:t>
            </a:r>
            <a:endParaRPr lang="en-US" sz="2800" b="1" dirty="0"/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9C6A1617-9ECC-8534-BDCD-ABC4F8EA013E}"/>
              </a:ext>
            </a:extLst>
          </p:cNvPr>
          <p:cNvSpPr/>
          <p:nvPr/>
        </p:nvSpPr>
        <p:spPr>
          <a:xfrm>
            <a:off x="1253417" y="4113198"/>
            <a:ext cx="1861192" cy="780118"/>
          </a:xfrm>
          <a:prstGeom prst="wedgeRectCallout">
            <a:avLst>
              <a:gd name="adj1" fmla="val 31101"/>
              <a:gd name="adj2" fmla="val -798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Standard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C81280D6-6C0E-66E3-4D6C-CE3158D7738B}"/>
              </a:ext>
            </a:extLst>
          </p:cNvPr>
          <p:cNvSpPr/>
          <p:nvPr/>
        </p:nvSpPr>
        <p:spPr>
          <a:xfrm>
            <a:off x="9832968" y="313257"/>
            <a:ext cx="1861192" cy="780118"/>
          </a:xfrm>
          <a:prstGeom prst="wedgeRectCallout">
            <a:avLst>
              <a:gd name="adj1" fmla="val -62246"/>
              <a:gd name="adj2" fmla="val 1180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Proposed</a:t>
            </a:r>
          </a:p>
        </p:txBody>
      </p:sp>
    </p:spTree>
    <p:extLst>
      <p:ext uri="{BB962C8B-B14F-4D97-AF65-F5344CB8AC3E}">
        <p14:creationId xmlns:p14="http://schemas.microsoft.com/office/powerpoint/2010/main" val="170810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097" y="355449"/>
            <a:ext cx="5049763" cy="1325563"/>
          </a:xfrm>
        </p:spPr>
        <p:txBody>
          <a:bodyPr>
            <a:noAutofit/>
          </a:bodyPr>
          <a:lstStyle/>
          <a:p>
            <a:r>
              <a:rPr lang="en-US" altLang="zh-CN" sz="5400" dirty="0" err="1"/>
              <a:t>Gsplit</a:t>
            </a:r>
            <a:r>
              <a:rPr lang="en-US" altLang="zh-CN" sz="5400" dirty="0"/>
              <a:t> is Faster</a:t>
            </a:r>
            <a:endParaRPr lang="en-US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93738D-82BB-53F4-EAE1-5EE526248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860" y="3955597"/>
            <a:ext cx="5922172" cy="29610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589CAF-F396-56C6-2C1E-F7FCEC1652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714" y="4024459"/>
            <a:ext cx="5672146" cy="28360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B10FE8-6F1C-0326-520D-38C655275F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5697" y="207369"/>
            <a:ext cx="5049763" cy="1325563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1419312-436D-CC1B-F2CA-D24BA41D7CF1}"/>
              </a:ext>
            </a:extLst>
          </p:cNvPr>
          <p:cNvSpPr/>
          <p:nvPr/>
        </p:nvSpPr>
        <p:spPr>
          <a:xfrm>
            <a:off x="6484883" y="6411310"/>
            <a:ext cx="956441" cy="32582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4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CB514FF-61F6-782C-6644-175DF1FC8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Bigger Stretch: </a:t>
            </a:r>
            <a:br>
              <a:rPr lang="en-US" dirty="0"/>
            </a:br>
            <a:r>
              <a:rPr lang="en-US" dirty="0"/>
              <a:t>Theoretical combinations of deep nets &amp; SVD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2A5E36D-4C33-EBDF-B645-B77969692A0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555009" y="1825625"/>
                <a:ext cx="5464791" cy="4351338"/>
              </a:xfrm>
            </p:spPr>
            <p:txBody>
              <a:bodyPr>
                <a:normAutofit fontScale="62500" lnSpcReduction="20000"/>
              </a:bodyPr>
              <a:lstStyle/>
              <a:p>
                <a:r>
                  <a:rPr lang="en-US" dirty="0">
                    <a:sym typeface="Wingdings" pitchFamily="2" charset="2"/>
                  </a:rPr>
                  <a:t>Conjecture: More reps  more understanding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Unified theory of deep nets &amp; SVD</a:t>
                </a:r>
              </a:p>
              <a:p>
                <a:r>
                  <a:rPr lang="en-US" dirty="0"/>
                  <a:t>Compare &amp; contrast: deep nets &amp; SVD</a:t>
                </a:r>
              </a:p>
              <a:p>
                <a:pPr lvl="1"/>
                <a:r>
                  <a:rPr lang="en-US" dirty="0"/>
                  <a:t>BERT: example of deep nets</a:t>
                </a:r>
              </a:p>
              <a:p>
                <a:pPr lvl="1"/>
                <a:r>
                  <a:rPr lang="en-US" dirty="0" err="1"/>
                  <a:t>ProNE</a:t>
                </a:r>
                <a:r>
                  <a:rPr lang="en-US" dirty="0"/>
                  <a:t> (node2vec): based on SVD</a:t>
                </a:r>
              </a:p>
              <a:p>
                <a:pPr lvl="1"/>
                <a:r>
                  <a:rPr lang="en-US" dirty="0"/>
                  <a:t>Both produce (similar) embeddings</a:t>
                </a:r>
              </a:p>
              <a:p>
                <a:r>
                  <a:rPr lang="en-US" dirty="0">
                    <a:sym typeface="Wingdings" pitchFamily="2" charset="2"/>
                  </a:rPr>
                  <a:t>In speech, a spectrogram is just a different representation of wave file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So too, node2vec </a:t>
                </a:r>
                <a:r>
                  <a:rPr lang="en-US" dirty="0" err="1">
                    <a:sym typeface="Wingdings" pitchFamily="2" charset="2"/>
                  </a:rPr>
                  <a:t>emb</a:t>
                </a:r>
                <a:r>
                  <a:rPr lang="en-US" dirty="0">
                    <a:sym typeface="Wingdings" pitchFamily="2" charset="2"/>
                  </a:rPr>
                  <a:t>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𝑀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) is just a diff rep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𝐺</m:t>
                    </m:r>
                  </m:oMath>
                </a14:m>
                <a:endParaRPr lang="en-US" dirty="0">
                  <a:sym typeface="Wingdings" pitchFamily="2" charset="2"/>
                </a:endParaRPr>
              </a:p>
              <a:p>
                <a:pPr lvl="1"/>
                <a:r>
                  <a:rPr lang="en-US" dirty="0"/>
                  <a:t>Some representations are more convenient than others (depends on what you want to do)</a:t>
                </a:r>
              </a:p>
              <a:p>
                <a:pPr lvl="2"/>
                <a:r>
                  <a:rPr lang="en-US" dirty="0"/>
                  <a:t>Embeddings make it easy to estimate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⁡⁡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is computed from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,</a:t>
                </a:r>
              </a:p>
              <a:p>
                <a:pPr lvl="1"/>
                <a:r>
                  <a:rPr lang="en-US" dirty="0"/>
                  <a:t>then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may have more parameters than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>
                  <a:sym typeface="Wingdings" pitchFamily="2" charset="2"/>
                </a:endParaRPr>
              </a:p>
              <a:p>
                <a:pPr lvl="1"/>
                <a:r>
                  <a:rPr lang="en-US" dirty="0">
                    <a:sym typeface="Wingdings" pitchFamily="2" charset="2"/>
                  </a:rPr>
                  <a:t>but no more information: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𝑀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≤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sym typeface="Wingdings" pitchFamily="2" charset="2"/>
                      </a:rPr>
                      <m:t>𝐻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𝐺</m:t>
                        </m:r>
                      </m:e>
                    </m:d>
                  </m:oMath>
                </a14:m>
                <a:endParaRPr lang="en-US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2A5E36D-4C33-EBDF-B645-B77969692A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555009" y="1825625"/>
                <a:ext cx="5464791" cy="4351338"/>
              </a:xfrm>
              <a:blipFill>
                <a:blip r:embed="rId2"/>
                <a:stretch>
                  <a:fillRect l="-694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5270AFA-ACF5-BA67-927B-00AB5DFD2C07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5"/>
                <a:ext cx="5387454" cy="4351338"/>
              </a:xfrm>
            </p:spPr>
            <p:txBody>
              <a:bodyPr>
                <a:normAutofit fontScale="62500" lnSpcReduction="20000"/>
              </a:bodyPr>
              <a:lstStyle/>
              <a:p>
                <a:r>
                  <a:rPr lang="en-US" dirty="0">
                    <a:sym typeface="Wingdings" pitchFamily="2" charset="2"/>
                  </a:rPr>
                  <a:t>In particular, SVD on sparse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increases params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but SVD does not create information</a:t>
                </a:r>
                <a:endParaRPr lang="en-US" i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has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𝑁𝐾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params, m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ore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than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𝐺</m:t>
                    </m:r>
                  </m:oMath>
                </a14:m>
                <a:r>
                  <a:rPr lang="en-US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  <a:sym typeface="Wingdings" pitchFamily="2" charset="2"/>
                      </a:rPr>
                      <m:t>𝐸</m:t>
                    </m:r>
                    <m:r>
                      <a:rPr lang="en-US" i="1" dirty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params)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 lvl="2"/>
                <a:r>
                  <a:rPr lang="en-US" dirty="0">
                    <a:sym typeface="Wingdings" pitchFamily="2" charset="2"/>
                  </a:rPr>
                  <a:t>Since info is not created,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Most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𝑁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𝐾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params must be redundant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Redundancy is easier to see with SVD than deep nets</a:t>
                </a:r>
              </a:p>
              <a:p>
                <a:r>
                  <a:rPr lang="en-US" dirty="0"/>
                  <a:t>With traditional regression, </a:t>
                </a:r>
              </a:p>
              <a:p>
                <a:pPr lvl="2"/>
                <a:r>
                  <a:rPr lang="en-US" dirty="0"/>
                  <a:t>too many params </a:t>
                </a:r>
                <a:r>
                  <a:rPr lang="en-US" dirty="0">
                    <a:sym typeface="Wingdings" pitchFamily="2" charset="2"/>
                  </a:rPr>
                  <a:t> overfitting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But d</a:t>
                </a:r>
                <a:r>
                  <a:rPr lang="en-US" dirty="0"/>
                  <a:t>eep nets thrive on scale: </a:t>
                </a:r>
              </a:p>
              <a:p>
                <a:pPr lvl="2"/>
                <a:r>
                  <a:rPr lang="en-US" dirty="0"/>
                  <a:t>better results with more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more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, etc.  Why?</a:t>
                </a:r>
              </a:p>
              <a:p>
                <a:r>
                  <a:rPr lang="en-US" dirty="0">
                    <a:sym typeface="Wingdings" pitchFamily="2" charset="2"/>
                  </a:rPr>
                  <a:t>Suggestions:</a:t>
                </a:r>
              </a:p>
              <a:p>
                <a:pPr lvl="1"/>
                <a:r>
                  <a:rPr lang="en-US" dirty="0"/>
                  <a:t>Larger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improves estimates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Easier to see with node2vec (SVD) than deep nets</a:t>
                </a:r>
              </a:p>
              <a:p>
                <a:pPr lvl="2"/>
                <a:r>
                  <a:rPr lang="en-US" dirty="0"/>
                  <a:t>More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sym typeface="Wingdings" pitchFamily="2" charset="2"/>
                  </a:rPr>
                  <a:t> Less dimension reduction</a:t>
                </a:r>
                <a:endParaRPr lang="en-US" dirty="0"/>
              </a:p>
              <a:p>
                <a:pPr lvl="1"/>
                <a:r>
                  <a:rPr lang="en-US" dirty="0"/>
                  <a:t>Network effects (Metcalfe's law)</a:t>
                </a:r>
              </a:p>
              <a:p>
                <a:pPr lvl="2"/>
                <a:r>
                  <a:rPr lang="en-US" dirty="0"/>
                  <a:t>Larger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makes search easier (not harder)</a:t>
                </a:r>
              </a:p>
              <a:p>
                <a:pPr lvl="2"/>
                <a:r>
                  <a:rPr lang="en-US" dirty="0"/>
                  <a:t>Web search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≫</m:t>
                    </m:r>
                  </m:oMath>
                </a14:m>
                <a:r>
                  <a:rPr lang="en-US" dirty="0"/>
                  <a:t> Enterprise search</a:t>
                </a:r>
              </a:p>
              <a:p>
                <a:pPr lvl="2"/>
                <a:r>
                  <a:rPr lang="en-US" dirty="0"/>
                  <a:t>Easier to see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than other representations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5270AFA-ACF5-BA67-927B-00AB5DFD2C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5"/>
                <a:ext cx="5387454" cy="4351338"/>
              </a:xfrm>
              <a:blipFill>
                <a:blip r:embed="rId3"/>
                <a:stretch>
                  <a:fillRect l="-941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2373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F27DE-76C3-3E46-D94C-2F7BD72490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EBA8A67-B3C1-7BAE-A1FF-884834ED80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01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6ED5-8D6C-FE6E-E0F9-89C90FC96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54" y="18255"/>
            <a:ext cx="5221341" cy="1325563"/>
          </a:xfrm>
        </p:spPr>
        <p:txBody>
          <a:bodyPr/>
          <a:lstStyle/>
          <a:p>
            <a:r>
              <a:rPr lang="en-US" dirty="0"/>
              <a:t>Basic &amp; Stretch Tasks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07FF468-D23F-A0E2-9631-BE0677B8678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203806" y="1242534"/>
                <a:ext cx="5396345" cy="4711298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b="1" dirty="0"/>
                  <a:t>Basic Tasks</a:t>
                </a:r>
              </a:p>
              <a:p>
                <a:pPr lvl="1"/>
                <a:r>
                  <a:rPr lang="en-US" dirty="0"/>
                  <a:t>Create multiple embeddings</a:t>
                </a:r>
              </a:p>
              <a:p>
                <a:pPr lvl="1"/>
                <a:r>
                  <a:rPr lang="en-US" dirty="0"/>
                  <a:t>Show some are better for text</a:t>
                </a:r>
              </a:p>
              <a:p>
                <a:pPr lvl="2"/>
                <a:r>
                  <a:rPr lang="en-US" dirty="0"/>
                  <a:t>and others are better for context</a:t>
                </a:r>
              </a:p>
              <a:p>
                <a:pPr lvl="1"/>
                <a:r>
                  <a:rPr lang="en-US" dirty="0"/>
                  <a:t>Show better together</a:t>
                </a:r>
              </a:p>
              <a:p>
                <a:pPr lvl="2"/>
                <a:r>
                  <a:rPr lang="en-US" dirty="0"/>
                  <a:t>Combination of text and context </a:t>
                </a:r>
              </a:p>
              <a:p>
                <a:pPr lvl="2"/>
                <a:r>
                  <a:rPr lang="en-US" dirty="0"/>
                  <a:t>is better than either by itself</a:t>
                </a:r>
              </a:p>
              <a:p>
                <a:pPr lvl="1"/>
                <a:r>
                  <a:rPr lang="en-US" dirty="0"/>
                  <a:t>Challenges: Scale</a:t>
                </a:r>
              </a:p>
              <a:p>
                <a:pPr lvl="2"/>
                <a:r>
                  <a:rPr lang="en-US" dirty="0"/>
                  <a:t>Semantic Scholar: </a:t>
                </a:r>
                <a:endParaRPr lang="en-US" b="0" i="1" dirty="0"/>
              </a:p>
              <a:p>
                <a:pPr lvl="3"/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≈200</m:t>
                    </m:r>
                  </m:oMath>
                </a14:m>
                <a:r>
                  <a:rPr lang="en-US" dirty="0"/>
                  <a:t>M docs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</m:t>
                    </m:r>
                  </m:oMath>
                </a14:m>
                <a:r>
                  <a:rPr lang="en-US" dirty="0"/>
                  <a:t>B citations</a:t>
                </a:r>
              </a:p>
              <a:p>
                <a:pPr lvl="2"/>
                <a:r>
                  <a:rPr lang="en-US" dirty="0"/>
                  <a:t>Currently, node2vec is expensive</a:t>
                </a:r>
              </a:p>
              <a:p>
                <a:pPr lvl="3"/>
                <a:r>
                  <a:rPr lang="en-US" dirty="0"/>
                  <a:t>time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week) and space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2TB of RAM), </a:t>
                </a:r>
              </a:p>
              <a:p>
                <a:pPr lvl="3"/>
                <a:r>
                  <a:rPr lang="en-US" dirty="0"/>
                  <a:t>but plenty of opportunities for more feasible approximations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07FF468-D23F-A0E2-9631-BE0677B867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203806" y="1242534"/>
                <a:ext cx="5396345" cy="4711298"/>
              </a:xfrm>
              <a:blipFill>
                <a:blip r:embed="rId2"/>
                <a:stretch>
                  <a:fillRect l="-1405" t="-2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9E3C290-770D-CE80-7CE2-47DB26260D6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26878"/>
                <a:ext cx="5684374" cy="6050085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b="1" dirty="0"/>
                  <a:t>Stretch Tasks</a:t>
                </a:r>
              </a:p>
              <a:p>
                <a:pPr lvl="1"/>
                <a:r>
                  <a:rPr lang="en-US" dirty="0"/>
                  <a:t>More interesting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embeddings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: BERT encoding of citing sentences</a:t>
                </a:r>
              </a:p>
              <a:p>
                <a:pPr lvl="2"/>
                <a:r>
                  <a:rPr lang="en-US" dirty="0"/>
                  <a:t>Citing sentence(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): </a:t>
                </a:r>
              </a:p>
              <a:p>
                <a:pPr lvl="3"/>
                <a:r>
                  <a:rPr lang="en-US" dirty="0"/>
                  <a:t>sentence in another doc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that cites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000" dirty="0"/>
              </a:p>
              <a:p>
                <a:pPr lvl="2"/>
                <a:r>
                  <a:rPr lang="en-US" sz="2100" dirty="0"/>
                  <a:t>Example: </a:t>
                </a:r>
              </a:p>
              <a:p>
                <a:pPr lvl="3"/>
                <a:r>
                  <a:rPr lang="en-US" dirty="0"/>
                  <a:t>Turing (1936) has high impact (citations)</a:t>
                </a:r>
              </a:p>
              <a:p>
                <a:pPr lvl="3"/>
                <a:r>
                  <a:rPr lang="en-US" dirty="0"/>
                  <a:t>Why?  Introduced: </a:t>
                </a:r>
              </a:p>
              <a:p>
                <a:pPr lvl="4"/>
                <a:r>
                  <a:rPr lang="en-US" i="1" dirty="0"/>
                  <a:t>Turing Machine </a:t>
                </a:r>
                <a:r>
                  <a:rPr lang="en-US" dirty="0"/>
                  <a:t>&amp;</a:t>
                </a:r>
                <a:r>
                  <a:rPr lang="en-US" i="1" dirty="0"/>
                  <a:t> Halting Problem</a:t>
                </a:r>
              </a:p>
              <a:p>
                <a:pPr lvl="3"/>
                <a:r>
                  <a:rPr lang="en-US" dirty="0"/>
                  <a:t>Those terms are common in citing </a:t>
                </a:r>
                <a:r>
                  <a:rPr lang="en-US" dirty="0" err="1"/>
                  <a:t>sents</a:t>
                </a:r>
                <a:r>
                  <a:rPr lang="en-US" dirty="0"/>
                  <a:t>, </a:t>
                </a:r>
              </a:p>
              <a:p>
                <a:pPr lvl="4"/>
                <a:r>
                  <a:rPr lang="en-US" dirty="0"/>
                  <a:t>but not mentioned in Turing (1936)</a:t>
                </a:r>
              </a:p>
              <a:p>
                <a:pPr lvl="1"/>
                <a:r>
                  <a:rPr lang="en-US" dirty="0"/>
                  <a:t>Time Invariance: 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100" dirty="0"/>
                  <a:t> evolves with future citations </a:t>
                </a:r>
                <a:r>
                  <a:rPr lang="en-US" sz="1900" dirty="0"/>
                  <a:t>unlike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1900" dirty="0"/>
              </a:p>
              <a:p>
                <a:pPr lvl="3"/>
                <a:r>
                  <a:rPr lang="en-US" sz="19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900" dirty="0"/>
                  <a:t>doesn’t change after publication)</a:t>
                </a:r>
              </a:p>
              <a:p>
                <a:pPr lvl="2"/>
                <a:r>
                  <a:rPr lang="en-US" sz="2100" dirty="0"/>
                  <a:t>Can we model evolution of vectors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100" dirty="0"/>
                  <a:t> over time like a flower blooming?</a:t>
                </a:r>
              </a:p>
              <a:p>
                <a:pPr lvl="3"/>
                <a:r>
                  <a:rPr lang="en-US" sz="1900" dirty="0"/>
                  <a:t>Can we invert the process</a:t>
                </a:r>
              </a:p>
              <a:p>
                <a:pPr lvl="3"/>
                <a:r>
                  <a:rPr lang="en-US" sz="1900" dirty="0"/>
                  <a:t>going back before ``big bang’’ (publication)?</a:t>
                </a:r>
              </a:p>
              <a:p>
                <a:pPr lvl="2"/>
                <a:r>
                  <a:rPr lang="en-US" sz="2100" dirty="0"/>
                  <a:t>Should we think of literature as a conversation (like social media)?</a:t>
                </a:r>
              </a:p>
              <a:p>
                <a:pPr lvl="2"/>
                <a:r>
                  <a:rPr lang="en-US" sz="2100" dirty="0"/>
                  <a:t>Impact combines contributions from </a:t>
                </a:r>
              </a:p>
              <a:p>
                <a:pPr lvl="3"/>
                <a:r>
                  <a:rPr lang="en-US" sz="1900" dirty="0"/>
                  <a:t>authors (text) + </a:t>
                </a:r>
              </a:p>
              <a:p>
                <a:pPr lvl="3"/>
                <a:r>
                  <a:rPr lang="en-US" sz="1900" dirty="0"/>
                  <a:t>audience appreciation (context)</a:t>
                </a:r>
              </a:p>
              <a:p>
                <a:pPr lvl="1"/>
                <a:endParaRPr lang="en-US" sz="2400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9E3C290-770D-CE80-7CE2-47DB26260D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26878"/>
                <a:ext cx="5684374" cy="6050085"/>
              </a:xfrm>
              <a:blipFill>
                <a:blip r:embed="rId3"/>
                <a:stretch>
                  <a:fillRect l="-1563" t="-2306" r="-8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95142695-4BA6-3141-CE46-BBE486BB5217}"/>
              </a:ext>
            </a:extLst>
          </p:cNvPr>
          <p:cNvSpPr/>
          <p:nvPr/>
        </p:nvSpPr>
        <p:spPr>
          <a:xfrm>
            <a:off x="5215045" y="1587994"/>
            <a:ext cx="1315368" cy="460849"/>
          </a:xfrm>
          <a:prstGeom prst="wedgeRectCallout">
            <a:avLst>
              <a:gd name="adj1" fmla="val 92037"/>
              <a:gd name="adj2" fmla="val -853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Anchor Text</a:t>
            </a:r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483AC367-5E78-0AC3-2A69-274F4A848710}"/>
              </a:ext>
            </a:extLst>
          </p:cNvPr>
          <p:cNvSpPr/>
          <p:nvPr/>
        </p:nvSpPr>
        <p:spPr>
          <a:xfrm>
            <a:off x="3605656" y="4902666"/>
            <a:ext cx="1705739" cy="734680"/>
          </a:xfrm>
          <a:prstGeom prst="wedgeRectCallout">
            <a:avLst>
              <a:gd name="adj1" fmla="val -71157"/>
              <a:gd name="adj2" fmla="val -500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status</a:t>
            </a:r>
          </a:p>
          <a:p>
            <a:pPr algn="ctr"/>
            <a:r>
              <a:rPr lang="en-US" dirty="0"/>
              <a:t>(K=280)</a:t>
            </a:r>
          </a:p>
        </p:txBody>
      </p:sp>
    </p:spTree>
    <p:extLst>
      <p:ext uri="{BB962C8B-B14F-4D97-AF65-F5344CB8AC3E}">
        <p14:creationId xmlns:p14="http://schemas.microsoft.com/office/powerpoint/2010/main" val="87724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C1CB4-E86A-9031-8819-0E331D944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SOTA-Chasing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4CAC6-3CC1-AE2F-B3D9-FF575C258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Root causes for SOTA-chasing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Iffy reviewing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Lack of leadership</a:t>
            </a:r>
          </a:p>
          <a:p>
            <a:r>
              <a:rPr lang="en-US" dirty="0"/>
              <a:t>Iffy reviewing</a:t>
            </a:r>
          </a:p>
          <a:p>
            <a:pPr lvl="1"/>
            <a:r>
              <a:rPr lang="en-US" dirty="0"/>
              <a:t>Root cause: Bad assignments of submissions to reviewers</a:t>
            </a:r>
          </a:p>
          <a:p>
            <a:pPr lvl="2"/>
            <a:r>
              <a:rPr lang="en-US" dirty="0"/>
              <a:t>We used to do this by hand (better than we do these days)</a:t>
            </a:r>
          </a:p>
          <a:p>
            <a:pPr lvl="2"/>
            <a:r>
              <a:rPr lang="en-US" dirty="0"/>
              <a:t>Current status: Conference software (open review, </a:t>
            </a:r>
            <a:r>
              <a:rPr lang="en-US" dirty="0" err="1"/>
              <a:t>softconf</a:t>
            </a:r>
            <a:r>
              <a:rPr lang="en-US" dirty="0"/>
              <a:t>, easy chair) use iffy programs</a:t>
            </a:r>
          </a:p>
          <a:p>
            <a:pPr lvl="2"/>
            <a:r>
              <a:rPr lang="en-US" dirty="0"/>
              <a:t>Evaluation: Safe and effective (???)</a:t>
            </a:r>
          </a:p>
          <a:p>
            <a:pPr lvl="1"/>
            <a:r>
              <a:rPr lang="en-US" dirty="0"/>
              <a:t>Reviewers should be</a:t>
            </a:r>
          </a:p>
          <a:p>
            <a:pPr lvl="2"/>
            <a:r>
              <a:rPr lang="en-US" dirty="0"/>
              <a:t>More qualified (and sympathetic to background assumptions) </a:t>
            </a:r>
          </a:p>
          <a:p>
            <a:pPr lvl="2"/>
            <a:r>
              <a:rPr lang="en-US" dirty="0"/>
              <a:t>than target audience</a:t>
            </a:r>
          </a:p>
          <a:p>
            <a:pPr lvl="1"/>
            <a:r>
              <a:rPr lang="en-US" dirty="0"/>
              <a:t>If not, reviewers will ``abstain’’ (average grade or worse) </a:t>
            </a:r>
            <a:r>
              <a:rPr lang="en-US" dirty="0">
                <a:sym typeface="Wingdings" pitchFamily="2" charset="2"/>
              </a:rPr>
              <a:t> kill paper</a:t>
            </a:r>
          </a:p>
          <a:p>
            <a:r>
              <a:rPr lang="en-US" dirty="0">
                <a:sym typeface="Wingdings" pitchFamily="2" charset="2"/>
              </a:rPr>
              <a:t>Bad assignments</a:t>
            </a:r>
          </a:p>
          <a:p>
            <a:pPr lvl="1"/>
            <a:r>
              <a:rPr lang="en-US" dirty="0">
                <a:sym typeface="Wingdings" pitchFamily="2" charset="2"/>
              </a:rPr>
              <a:t> Teach authors to write papers that can be reviewed by unqualified reviewers</a:t>
            </a:r>
          </a:p>
          <a:p>
            <a:pPr lvl="1"/>
            <a:r>
              <a:rPr lang="en-US" dirty="0">
                <a:sym typeface="Wingdings" pitchFamily="2" charset="2"/>
              </a:rPr>
              <a:t> SOTA-chasing</a:t>
            </a:r>
          </a:p>
          <a:p>
            <a:pPr lvl="1"/>
            <a:r>
              <a:rPr lang="en-US" dirty="0">
                <a:sym typeface="Wingdings" pitchFamily="2" charset="2"/>
              </a:rPr>
              <a:t> Lack of meaningful progress 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215C273-E13B-FEE3-FF8B-2F7AA465C2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6" b="1590"/>
          <a:stretch/>
        </p:blipFill>
        <p:spPr>
          <a:xfrm>
            <a:off x="5525519" y="104051"/>
            <a:ext cx="6427694" cy="256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261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9142B0-E0C3-E76F-EADD-E8A6B421C2D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r="28572" b="11023"/>
          <a:stretch/>
        </p:blipFill>
        <p:spPr>
          <a:xfrm>
            <a:off x="152693" y="330041"/>
            <a:ext cx="12039307" cy="5902436"/>
          </a:xfrm>
        </p:spPr>
      </p:pic>
    </p:spTree>
    <p:extLst>
      <p:ext uri="{BB962C8B-B14F-4D97-AF65-F5344CB8AC3E}">
        <p14:creationId xmlns:p14="http://schemas.microsoft.com/office/powerpoint/2010/main" val="3929701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06F25-5A95-502D-93F6-B1E01CDB8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Stuff (since yesterday)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43227-A1F7-B974-882B-A5A7F9058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team member: </a:t>
            </a:r>
            <a:r>
              <a:rPr lang="en-US" sz="2800" dirty="0">
                <a:highlight>
                  <a:srgbClr val="FFFF00"/>
                </a:highlight>
              </a:rPr>
              <a:t>Hui Guan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Contribution from new team member: </a:t>
            </a:r>
          </a:p>
          <a:p>
            <a:pPr lvl="1"/>
            <a:r>
              <a:rPr lang="en-US" dirty="0"/>
              <a:t>GNNs with parallelism during training</a:t>
            </a:r>
          </a:p>
          <a:p>
            <a:r>
              <a:rPr lang="en-US" dirty="0"/>
              <a:t>Evaluation (and related downstream evaluations)</a:t>
            </a:r>
          </a:p>
        </p:txBody>
      </p:sp>
      <p:pic>
        <p:nvPicPr>
          <p:cNvPr id="6" name="Picture 2" descr="Image result for picture of new">
            <a:extLst>
              <a:ext uri="{FF2B5EF4-FFF2-40B4-BE49-F238E27FC236}">
                <a16:creationId xmlns:a16="http://schemas.microsoft.com/office/drawing/2014/main" id="{305049BE-06C7-4CF2-57B7-3A693AD02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654" y="145474"/>
            <a:ext cx="4083628" cy="2292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076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AD8461-5540-C477-E9F8-81CB8C56BC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EF64502F-896D-1147-6059-88017640AD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2" descr="Institute for Experiential AI">
            <a:extLst>
              <a:ext uri="{FF2B5EF4-FFF2-40B4-BE49-F238E27FC236}">
                <a16:creationId xmlns:a16="http://schemas.microsoft.com/office/drawing/2014/main" id="{30E07B7C-49EF-D6FB-194C-653AF7D85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63" y="5903746"/>
            <a:ext cx="4547565" cy="720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C734E1A2-2ECB-03FC-9684-7097FFFE9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414" y="5624622"/>
            <a:ext cx="4446638" cy="1191798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020C12EE-6381-B6DE-0736-C6B5DF09A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953" y="5735637"/>
            <a:ext cx="2397884" cy="105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35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642800"/>
          </a:xfrm>
          <a:prstGeom prst="rect">
            <a:avLst/>
          </a:prstGeom>
          <a:solidFill>
            <a:srgbClr val="053E7E"/>
          </a:solidFill>
          <a:ln>
            <a:noFill/>
          </a:ln>
        </p:spPr>
        <p:txBody>
          <a:bodyPr spcFirstLastPara="1" vert="horz" wrap="square" lIns="121900" tIns="60933" rIns="121900" bIns="60933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>
                <a:solidFill>
                  <a:schemeClr val="lt1"/>
                </a:solidFill>
              </a:rPr>
              <a:t>Semantic Scholar: Significant Effort        </a:t>
            </a:r>
            <a:r>
              <a:rPr lang="en" sz="2800" dirty="0">
                <a:solidFill>
                  <a:schemeClr val="lt1"/>
                </a:solidFill>
              </a:rPr>
              <a:t>(slide from Dan Weld)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29" name="Google Shape;129;p24" descr="A collage of people&#10;&#10;Description automatically generated with medium confidenc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4867" y="685300"/>
            <a:ext cx="11176000" cy="50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11191632" y="4786313"/>
            <a:ext cx="1000369" cy="35718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>
              <a:buClr>
                <a:srgbClr val="000000"/>
              </a:buClr>
            </a:pPr>
            <a:fld id="{00000000-1234-1234-1234-123412341234}" type="slidenum">
              <a:rPr lang="en"/>
              <a:pPr algn="l">
                <a:buClr>
                  <a:srgbClr val="000000"/>
                </a:buClr>
              </a:pPr>
              <a:t>5</a:t>
            </a:fld>
            <a:endParaRPr/>
          </a:p>
        </p:txBody>
      </p:sp>
      <p:sp>
        <p:nvSpPr>
          <p:cNvPr id="131" name="Google Shape;131;p24"/>
          <p:cNvSpPr txBox="1"/>
          <p:nvPr/>
        </p:nvSpPr>
        <p:spPr>
          <a:xfrm>
            <a:off x="210018" y="5713950"/>
            <a:ext cx="4267200" cy="127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 person team	</a:t>
            </a:r>
            <a:endParaRPr sz="2400" dirty="0"/>
          </a:p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 year project</a:t>
            </a:r>
            <a:endParaRPr sz="2400" dirty="0"/>
          </a:p>
        </p:txBody>
      </p:sp>
      <p:sp>
        <p:nvSpPr>
          <p:cNvPr id="132" name="Google Shape;132;p24"/>
          <p:cNvSpPr txBox="1"/>
          <p:nvPr/>
        </p:nvSpPr>
        <p:spPr>
          <a:xfrm>
            <a:off x="5269816" y="5713950"/>
            <a:ext cx="6339600" cy="127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207M+ scientific paper index</a:t>
            </a:r>
            <a:endParaRPr sz="2400" dirty="0"/>
          </a:p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8M+ monthly active users</a:t>
            </a:r>
            <a:endParaRPr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FF53406-ECB6-728C-0763-6385EC613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ighlight>
                  <a:srgbClr val="FFFF00"/>
                </a:highlight>
              </a:rPr>
              <a:t>Hui</a:t>
            </a:r>
            <a:r>
              <a:rPr lang="zh-CN" altLang="en-US" dirty="0">
                <a:highlight>
                  <a:srgbClr val="FFFF00"/>
                </a:highlight>
              </a:rPr>
              <a:t> </a:t>
            </a:r>
            <a:r>
              <a:rPr lang="en-US" altLang="zh-CN" dirty="0">
                <a:highlight>
                  <a:srgbClr val="FFFF00"/>
                </a:highlight>
              </a:rPr>
              <a:t>Guan</a:t>
            </a:r>
            <a:r>
              <a:rPr lang="zh-CN" altLang="en-US" dirty="0">
                <a:highlight>
                  <a:srgbClr val="FFFF00"/>
                </a:highlight>
              </a:rPr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Bio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2D3CE7-A192-D50C-C613-F1E363E48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en-US" altLang="zh-CN" dirty="0"/>
              <a:t>Assistant</a:t>
            </a:r>
            <a:r>
              <a:rPr lang="zh-CN" altLang="en-US" dirty="0"/>
              <a:t> </a:t>
            </a:r>
            <a:r>
              <a:rPr lang="en-US" altLang="zh-CN" dirty="0"/>
              <a:t>Professor,</a:t>
            </a:r>
            <a:r>
              <a:rPr lang="zh-CN" altLang="en-US" dirty="0"/>
              <a:t> </a:t>
            </a:r>
            <a:r>
              <a:rPr lang="en-US" altLang="zh-CN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Science,</a:t>
            </a:r>
            <a:r>
              <a:rPr lang="zh-CN" altLang="en-US" dirty="0"/>
              <a:t> </a:t>
            </a:r>
            <a:r>
              <a:rPr lang="en-US" altLang="zh-CN" dirty="0"/>
              <a:t>UMass</a:t>
            </a:r>
            <a:r>
              <a:rPr lang="zh-CN" altLang="en-US" dirty="0"/>
              <a:t> </a:t>
            </a:r>
            <a:r>
              <a:rPr lang="en-US" altLang="zh-CN" dirty="0"/>
              <a:t>Amherst</a:t>
            </a:r>
          </a:p>
          <a:p>
            <a:pPr>
              <a:buFontTx/>
              <a:buChar char="-"/>
            </a:pPr>
            <a:r>
              <a:rPr lang="en-US" altLang="zh-CN" dirty="0"/>
              <a:t>Expertise:</a:t>
            </a:r>
            <a:r>
              <a:rPr lang="zh-CN" altLang="en-US" dirty="0"/>
              <a:t> </a:t>
            </a:r>
            <a:endParaRPr lang="en-US" altLang="zh-CN" dirty="0"/>
          </a:p>
          <a:p>
            <a:pPr lvl="1">
              <a:buFontTx/>
              <a:buChar char="-"/>
            </a:pPr>
            <a:r>
              <a:rPr lang="en-US" altLang="zh-CN" dirty="0">
                <a:highlight>
                  <a:srgbClr val="FFFF00"/>
                </a:highlight>
              </a:rPr>
              <a:t>Systems</a:t>
            </a:r>
            <a:r>
              <a:rPr lang="zh-CN" altLang="en-US" dirty="0">
                <a:highlight>
                  <a:srgbClr val="FFFF00"/>
                </a:highlight>
              </a:rPr>
              <a:t> </a:t>
            </a:r>
            <a:r>
              <a:rPr lang="en-US" altLang="zh-CN" dirty="0">
                <a:highlight>
                  <a:srgbClr val="FFFF00"/>
                </a:highlight>
              </a:rPr>
              <a:t>for</a:t>
            </a:r>
            <a:r>
              <a:rPr lang="zh-CN" altLang="en-US" dirty="0">
                <a:highlight>
                  <a:srgbClr val="FFFF00"/>
                </a:highlight>
              </a:rPr>
              <a:t> </a:t>
            </a:r>
            <a:r>
              <a:rPr lang="en-US" altLang="zh-CN" dirty="0">
                <a:highlight>
                  <a:srgbClr val="FFFF00"/>
                </a:highlight>
              </a:rPr>
              <a:t>Machine</a:t>
            </a:r>
            <a:r>
              <a:rPr lang="zh-CN" altLang="en-US" dirty="0">
                <a:highlight>
                  <a:srgbClr val="FFFF00"/>
                </a:highlight>
              </a:rPr>
              <a:t> </a:t>
            </a:r>
            <a:r>
              <a:rPr lang="en-US" altLang="zh-CN" dirty="0">
                <a:highlight>
                  <a:srgbClr val="FFFF00"/>
                </a:highlight>
              </a:rPr>
              <a:t>Learning</a:t>
            </a:r>
          </a:p>
          <a:p>
            <a:pPr lvl="1">
              <a:buFontTx/>
              <a:buChar char="-"/>
            </a:pPr>
            <a:r>
              <a:rPr lang="en-US" altLang="zh-CN" dirty="0"/>
              <a:t>Multi-Task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</a:p>
          <a:p>
            <a:pPr lvl="1">
              <a:buFontTx/>
              <a:buChar char="-"/>
            </a:pP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endParaRPr lang="en-US" altLang="zh-CN" dirty="0"/>
          </a:p>
          <a:p>
            <a:pPr>
              <a:buFontTx/>
              <a:buChar char="-"/>
            </a:pPr>
            <a:r>
              <a:rPr lang="en-US" altLang="zh-CN" dirty="0"/>
              <a:t>Website:</a:t>
            </a:r>
            <a:r>
              <a:rPr lang="zh-CN" altLang="en-US" dirty="0"/>
              <a:t> </a:t>
            </a:r>
            <a:r>
              <a:rPr lang="en-US" altLang="zh-CN" dirty="0">
                <a:hlinkClick r:id="rId2"/>
              </a:rPr>
              <a:t>https://guanh01.github.io/</a:t>
            </a:r>
            <a:r>
              <a:rPr lang="zh-CN" altLang="en-US" dirty="0"/>
              <a:t> </a:t>
            </a:r>
            <a:endParaRPr lang="en-US" altLang="zh-CN" dirty="0"/>
          </a:p>
          <a:p>
            <a:pPr lvl="1">
              <a:buFontTx/>
              <a:buChar char="-"/>
            </a:pPr>
            <a:r>
              <a:rPr lang="en-US" b="1" i="0" dirty="0">
                <a:solidFill>
                  <a:srgbClr val="494E52"/>
                </a:solidFill>
                <a:effectLst/>
                <a:latin typeface="-apple-system"/>
              </a:rPr>
              <a:t>[OSR’21] Scalable Graph Neural Network Training: The Case for Sampling.</a:t>
            </a:r>
            <a:r>
              <a:rPr lang="en-US" b="0" i="0" dirty="0">
                <a:solidFill>
                  <a:srgbClr val="494E52"/>
                </a:solidFill>
                <a:effectLst/>
                <a:latin typeface="-apple-system"/>
              </a:rPr>
              <a:t> </a:t>
            </a:r>
          </a:p>
          <a:p>
            <a:pPr lvl="1">
              <a:buFontTx/>
              <a:buChar char="-"/>
            </a:pPr>
            <a:r>
              <a:rPr lang="en-US" b="1" i="0" dirty="0">
                <a:solidFill>
                  <a:srgbClr val="494E52"/>
                </a:solidFill>
                <a:effectLst/>
                <a:latin typeface="-apple-system"/>
              </a:rPr>
              <a:t>[NeurIPS’2022] </a:t>
            </a:r>
            <a:r>
              <a:rPr lang="en-US" b="1" i="0" dirty="0" err="1">
                <a:solidFill>
                  <a:srgbClr val="494E52"/>
                </a:solidFill>
                <a:effectLst/>
                <a:latin typeface="-apple-system"/>
              </a:rPr>
              <a:t>AutoMTL</a:t>
            </a:r>
            <a:r>
              <a:rPr lang="en-US" b="1" i="0" dirty="0">
                <a:solidFill>
                  <a:srgbClr val="494E52"/>
                </a:solidFill>
                <a:effectLst/>
                <a:latin typeface="-apple-system"/>
              </a:rPr>
              <a:t>: A Programming Framework for Automating Efficient Multi-Task Learning.</a:t>
            </a:r>
            <a:r>
              <a:rPr lang="en-US" b="0" i="0" dirty="0">
                <a:solidFill>
                  <a:srgbClr val="494E52"/>
                </a:solidFill>
                <a:effectLst/>
                <a:latin typeface="-apple-system"/>
              </a:rPr>
              <a:t> </a:t>
            </a:r>
          </a:p>
          <a:p>
            <a:pPr lvl="1">
              <a:buFontTx/>
              <a:buChar char="-"/>
            </a:pPr>
            <a:r>
              <a:rPr lang="en-US" b="1" i="0" dirty="0">
                <a:solidFill>
                  <a:srgbClr val="494E52"/>
                </a:solidFill>
                <a:effectLst/>
                <a:latin typeface="-apple-system"/>
              </a:rPr>
              <a:t>[PLDI’19] Wootz: a Compiler-based Framework for Fast CNN Pruning via Composability</a:t>
            </a:r>
            <a:endParaRPr lang="en-US" altLang="zh-CN" b="0" i="0" dirty="0">
              <a:solidFill>
                <a:srgbClr val="494E52"/>
              </a:solidFill>
              <a:effectLst/>
              <a:latin typeface="-apple-system"/>
            </a:endParaRPr>
          </a:p>
          <a:p>
            <a:pPr lvl="1">
              <a:buFontTx/>
              <a:buChar char="-"/>
            </a:pPr>
            <a:endParaRPr lang="en-US" b="0" i="0" dirty="0">
              <a:solidFill>
                <a:srgbClr val="494E52"/>
              </a:solidFill>
              <a:effectLst/>
              <a:latin typeface="-apple-system"/>
            </a:endParaRPr>
          </a:p>
          <a:p>
            <a:pPr lvl="1">
              <a:buFontTx/>
              <a:buChar char="-"/>
            </a:pPr>
            <a:endParaRPr lang="en-US" altLang="zh-CN" dirty="0"/>
          </a:p>
          <a:p>
            <a:pPr>
              <a:buFontTx/>
              <a:buChar char="-"/>
            </a:pPr>
            <a:endParaRPr lang="en-US" dirty="0"/>
          </a:p>
        </p:txBody>
      </p:sp>
      <p:pic>
        <p:nvPicPr>
          <p:cNvPr id="1026" name="Picture 2" descr="Hui Guan">
            <a:extLst>
              <a:ext uri="{FF2B5EF4-FFF2-40B4-BE49-F238E27FC236}">
                <a16:creationId xmlns:a16="http://schemas.microsoft.com/office/drawing/2014/main" id="{669C57B3-1DA5-C86E-6C4A-76FFB73B4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0949" y="0"/>
            <a:ext cx="3277611" cy="218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F5A3AFC0-7F21-E91E-4DE7-DAB2CE390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953" y="5735637"/>
            <a:ext cx="2397884" cy="1059136"/>
          </a:xfrm>
          <a:prstGeom prst="rect">
            <a:avLst/>
          </a:prstGeom>
        </p:spPr>
      </p:pic>
      <p:pic>
        <p:nvPicPr>
          <p:cNvPr id="3" name="Picture 2" descr="Image result for picture of new">
            <a:extLst>
              <a:ext uri="{FF2B5EF4-FFF2-40B4-BE49-F238E27FC236}">
                <a16:creationId xmlns:a16="http://schemas.microsoft.com/office/drawing/2014/main" id="{F37B1EEA-D572-CB3F-D872-64FF3342C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30" y="85147"/>
            <a:ext cx="997567" cy="559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3142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CE7689-D176-89B6-84D5-63DA5CF35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Teaser: Goals for Recommender System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C65569-39BB-9F22-4A94-B3CBC1D088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Recommender Systems</a:t>
            </a:r>
          </a:p>
          <a:p>
            <a:pPr lvl="1"/>
            <a:r>
              <a:rPr lang="en-US" dirty="0"/>
              <a:t>Relevance (on topic)</a:t>
            </a:r>
          </a:p>
          <a:p>
            <a:pPr lvl="1"/>
            <a:r>
              <a:rPr lang="en-US" dirty="0"/>
              <a:t>Importance (highly cited)</a:t>
            </a:r>
          </a:p>
          <a:p>
            <a:r>
              <a:rPr lang="en-US" dirty="0"/>
              <a:t>Do not return papers that are</a:t>
            </a:r>
          </a:p>
          <a:p>
            <a:pPr lvl="1"/>
            <a:r>
              <a:rPr lang="en-US" dirty="0"/>
              <a:t>Buzz word compliant</a:t>
            </a:r>
          </a:p>
          <a:p>
            <a:pPr lvl="1"/>
            <a:r>
              <a:rPr lang="en-US" dirty="0"/>
              <a:t>But not credible </a:t>
            </a:r>
          </a:p>
          <a:p>
            <a:pPr lvl="2"/>
            <a:r>
              <a:rPr lang="en-US" dirty="0"/>
              <a:t>(most papers are not cited)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E940894-5EFE-60D1-6B63-2F3CD5EAF4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Paper routing for conferences</a:t>
            </a:r>
          </a:p>
          <a:p>
            <a:pPr lvl="1"/>
            <a:r>
              <a:rPr lang="en-US" dirty="0"/>
              <a:t>Submissions </a:t>
            </a:r>
            <a:r>
              <a:rPr lang="en-US" dirty="0">
                <a:sym typeface="Wingdings" pitchFamily="2" charset="2"/>
              </a:rPr>
              <a:t> reviewers</a:t>
            </a:r>
          </a:p>
          <a:p>
            <a:r>
              <a:rPr lang="en-US" dirty="0">
                <a:sym typeface="Wingdings" pitchFamily="2" charset="2"/>
              </a:rPr>
              <a:t>Conjectures:</a:t>
            </a:r>
          </a:p>
          <a:p>
            <a:pPr lvl="1"/>
            <a:r>
              <a:rPr lang="en-US" dirty="0">
                <a:sym typeface="Wingdings" pitchFamily="2" charset="2"/>
              </a:rPr>
              <a:t>Iffy software</a:t>
            </a:r>
          </a:p>
          <a:p>
            <a:pPr lvl="2"/>
            <a:r>
              <a:rPr lang="en-US" dirty="0">
                <a:sym typeface="Wingdings" pitchFamily="2" charset="2"/>
              </a:rPr>
              <a:t>Automatic assignments are worse than manual assignments</a:t>
            </a:r>
          </a:p>
          <a:p>
            <a:pPr lvl="2"/>
            <a:r>
              <a:rPr lang="en-US" dirty="0">
                <a:sym typeface="Wingdings" pitchFamily="2" charset="2"/>
              </a:rPr>
              <a:t>Reviewers are less qualified and less sympathetic to background</a:t>
            </a:r>
          </a:p>
          <a:p>
            <a:pPr lvl="3"/>
            <a:r>
              <a:rPr lang="en-US" dirty="0">
                <a:sym typeface="Wingdings" pitchFamily="2" charset="2"/>
              </a:rPr>
              <a:t>than target audience</a:t>
            </a:r>
          </a:p>
          <a:p>
            <a:pPr lvl="1"/>
            <a:r>
              <a:rPr lang="en-US" dirty="0">
                <a:sym typeface="Wingdings" pitchFamily="2" charset="2"/>
              </a:rPr>
              <a:t>Better assignments  better conferences</a:t>
            </a:r>
          </a:p>
          <a:p>
            <a:pPr lvl="2"/>
            <a:endParaRPr lang="en-US" dirty="0"/>
          </a:p>
        </p:txBody>
      </p:sp>
      <p:pic>
        <p:nvPicPr>
          <p:cNvPr id="2" name="Picture 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CB34959-EEFC-0A98-9AE8-BB241422B0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6" b="1590"/>
          <a:stretch/>
        </p:blipFill>
        <p:spPr>
          <a:xfrm>
            <a:off x="0" y="4290685"/>
            <a:ext cx="6427694" cy="256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75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9142B0-E0C3-E76F-EADD-E8A6B421C2D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r="84922" b="11023"/>
          <a:stretch/>
        </p:blipFill>
        <p:spPr>
          <a:xfrm>
            <a:off x="152693" y="68362"/>
            <a:ext cx="2886208" cy="6702938"/>
          </a:xfrm>
        </p:spPr>
      </p:pic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488D9CC1-18EF-C200-5735-D3FC2094DD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20" t="62" r="71821" b="65407"/>
          <a:stretch/>
        </p:blipFill>
        <p:spPr>
          <a:xfrm>
            <a:off x="3656687" y="157168"/>
            <a:ext cx="2498454" cy="2989357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D31B74E-0AE5-36C3-0506-8D50CEC243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023" r="28572" b="11023"/>
          <a:stretch/>
        </p:blipFill>
        <p:spPr>
          <a:xfrm>
            <a:off x="8438504" y="68362"/>
            <a:ext cx="3794438" cy="6512036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E8318C5-BCCD-C91D-262A-5FACAF2799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190" t="43236" r="58801" b="20778"/>
          <a:stretch/>
        </p:blipFill>
        <p:spPr>
          <a:xfrm>
            <a:off x="2998608" y="3331301"/>
            <a:ext cx="2823613" cy="3074048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42B475C4-8725-B7C5-8BC8-238C25C822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748" t="46116" r="72620" b="19526"/>
          <a:stretch/>
        </p:blipFill>
        <p:spPr>
          <a:xfrm>
            <a:off x="5995092" y="3429000"/>
            <a:ext cx="2333501" cy="271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761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5C421-FCFD-F3E0-91C4-CB1ED9054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22" y="0"/>
            <a:ext cx="3728910" cy="868271"/>
          </a:xfrm>
        </p:spPr>
        <p:txBody>
          <a:bodyPr>
            <a:noAutofit/>
          </a:bodyPr>
          <a:lstStyle/>
          <a:p>
            <a:r>
              <a:rPr lang="en-US" sz="2400" dirty="0"/>
              <a:t>Scale: Smaller than Web </a:t>
            </a:r>
            <a:br>
              <a:rPr lang="en-US" sz="2000" dirty="0"/>
            </a:br>
            <a:r>
              <a:rPr lang="en-US" sz="2000" dirty="0"/>
              <a:t>(but challenging for academia)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EE218BBC-89E9-09DB-C12D-E2C476E7294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21386663"/>
              </p:ext>
            </p:extLst>
          </p:nvPr>
        </p:nvGraphicFramePr>
        <p:xfrm>
          <a:off x="4435084" y="134795"/>
          <a:ext cx="7403624" cy="67536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5715">
                  <a:extLst>
                    <a:ext uri="{9D8B030D-6E8A-4147-A177-3AD203B41FA5}">
                      <a16:colId xmlns:a16="http://schemas.microsoft.com/office/drawing/2014/main" val="283276152"/>
                    </a:ext>
                  </a:extLst>
                </a:gridCol>
                <a:gridCol w="1329151">
                  <a:extLst>
                    <a:ext uri="{9D8B030D-6E8A-4147-A177-3AD203B41FA5}">
                      <a16:colId xmlns:a16="http://schemas.microsoft.com/office/drawing/2014/main" val="1817632359"/>
                    </a:ext>
                  </a:extLst>
                </a:gridCol>
                <a:gridCol w="4978758">
                  <a:extLst>
                    <a:ext uri="{9D8B030D-6E8A-4147-A177-3AD203B41FA5}">
                      <a16:colId xmlns:a16="http://schemas.microsoft.com/office/drawing/2014/main" val="3226938801"/>
                    </a:ext>
                  </a:extLst>
                </a:gridCol>
              </a:tblGrid>
              <a:tr h="588677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Papers</a:t>
                      </a:r>
                      <a:r>
                        <a:rPr lang="en-US" sz="2000" b="1" i="0" u="sng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 (millions)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 Bits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Sources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6024785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79.18</a:t>
                      </a:r>
                      <a:endParaRPr lang="en-US" sz="2000" b="0" i="0" u="none" strike="noStrike" dirty="0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11000000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CorpusId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MAG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51237500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68.37</a:t>
                      </a:r>
                      <a:endParaRPr lang="en-US" sz="2000" b="0" i="0" u="none" strike="noStrike" dirty="0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11100000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CorpusId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MAG, DOI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04824822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19.69</a:t>
                      </a:r>
                      <a:endParaRPr lang="en-US" sz="2000" b="0" i="0" u="none" strike="noStrike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11110000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CorpusId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MAG, DOI, PubMed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28098505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12.05</a:t>
                      </a:r>
                      <a:endParaRPr lang="en-US" sz="2000" b="0" i="0" u="none" strike="noStrike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10100000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CorpusId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DOI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8825716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5.66</a:t>
                      </a:r>
                      <a:endParaRPr lang="en-US" sz="2000" b="0" i="0" u="none" strike="noStrike" dirty="0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10000000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CorpusId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163279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5.10</a:t>
                      </a:r>
                      <a:endParaRPr lang="en-US" sz="2000" b="0" i="0" u="none" strike="noStrike" dirty="0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11010000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CorpusId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MAG, PubMed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65787272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4.11</a:t>
                      </a:r>
                      <a:endParaRPr lang="en-US" sz="2000" b="0" i="0" u="none" strike="noStrike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11101000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CorpusId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MAG, DOI, DBLP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65306260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2.99</a:t>
                      </a:r>
                      <a:endParaRPr lang="en-US" sz="2000" b="0" i="0" u="none" strike="noStrike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11110100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CorpusId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MAG,DOI, PubMed, 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PubMedCentral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94867842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2.96</a:t>
                      </a:r>
                      <a:endParaRPr lang="en-US" sz="2000" b="0" i="0" u="none" strike="noStrike" dirty="0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10010000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CorpusId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,  PubMed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45855157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7.69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other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95714222"/>
                  </a:ext>
                </a:extLst>
              </a:tr>
              <a:tr h="557684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207.80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totals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8652932"/>
                  </a:ext>
                </a:extLst>
              </a:tr>
            </a:tbl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9D5433BE-08C0-C845-B432-6293F102BFE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09301366"/>
              </p:ext>
            </p:extLst>
          </p:nvPr>
        </p:nvGraphicFramePr>
        <p:xfrm>
          <a:off x="202521" y="868271"/>
          <a:ext cx="3988071" cy="59139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0563">
                  <a:extLst>
                    <a:ext uri="{9D8B030D-6E8A-4147-A177-3AD203B41FA5}">
                      <a16:colId xmlns:a16="http://schemas.microsoft.com/office/drawing/2014/main" val="291880047"/>
                    </a:ext>
                  </a:extLst>
                </a:gridCol>
                <a:gridCol w="1895226">
                  <a:extLst>
                    <a:ext uri="{9D8B030D-6E8A-4147-A177-3AD203B41FA5}">
                      <a16:colId xmlns:a16="http://schemas.microsoft.com/office/drawing/2014/main" val="1216799004"/>
                    </a:ext>
                  </a:extLst>
                </a:gridCol>
                <a:gridCol w="1452282">
                  <a:extLst>
                    <a:ext uri="{9D8B030D-6E8A-4147-A177-3AD203B41FA5}">
                      <a16:colId xmlns:a16="http://schemas.microsoft.com/office/drawing/2014/main" val="1815117516"/>
                    </a:ext>
                  </a:extLst>
                </a:gridCol>
              </a:tblGrid>
              <a:tr h="908594">
                <a:tc>
                  <a:txBody>
                    <a:bodyPr/>
                    <a:lstStyle/>
                    <a:p>
                      <a:pPr algn="l" fontAlgn="b"/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Papers</a:t>
                      </a:r>
                      <a:r>
                        <a:rPr lang="en-US" sz="2000" b="1" i="0" u="sng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 (millions)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0586279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  <a:latin typeface="+mn-lt"/>
                        </a:rPr>
                        <a:t>CorpusId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207.80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3981243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MAG </a:t>
                      </a:r>
                    </a:p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(Microsoft Academic Graph)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182.18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4626358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DOI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113.54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54773438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PubMed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35.03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36269536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DBLP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6.06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3049483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  <a:latin typeface="+mn-lt"/>
                        </a:rPr>
                        <a:t>PubMedCentral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4.86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50687115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ArXiv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2.15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694121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ACL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0.08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2079813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l" fontAlgn="b"/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totals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551.71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86548207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EC5E8FD0-2A2B-6E05-F132-C6DB70E5266E}"/>
              </a:ext>
            </a:extLst>
          </p:cNvPr>
          <p:cNvSpPr/>
          <p:nvPr/>
        </p:nvSpPr>
        <p:spPr>
          <a:xfrm>
            <a:off x="4430601" y="748145"/>
            <a:ext cx="7403624" cy="56037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18E75EC-E8A1-896C-D1EA-3B9C7B6B11E5}"/>
              </a:ext>
            </a:extLst>
          </p:cNvPr>
          <p:cNvSpPr/>
          <p:nvPr/>
        </p:nvSpPr>
        <p:spPr>
          <a:xfrm>
            <a:off x="198038" y="1775936"/>
            <a:ext cx="3997037" cy="44732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FE95A49-E382-9594-DCD3-F42E47FE910B}"/>
              </a:ext>
            </a:extLst>
          </p:cNvPr>
          <p:cNvSpPr/>
          <p:nvPr/>
        </p:nvSpPr>
        <p:spPr>
          <a:xfrm>
            <a:off x="239602" y="4581780"/>
            <a:ext cx="2454700" cy="162831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DB2DE5C-258C-48EB-13A5-CFD2482275B2}"/>
              </a:ext>
            </a:extLst>
          </p:cNvPr>
          <p:cNvSpPr/>
          <p:nvPr/>
        </p:nvSpPr>
        <p:spPr>
          <a:xfrm>
            <a:off x="3256632" y="6249215"/>
            <a:ext cx="1058447" cy="53299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Image result for picture of new">
            <a:extLst>
              <a:ext uri="{FF2B5EF4-FFF2-40B4-BE49-F238E27FC236}">
                <a16:creationId xmlns:a16="http://schemas.microsoft.com/office/drawing/2014/main" id="{8EEE4C06-55C9-BDFB-591C-29432C2F2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151" y="2276220"/>
            <a:ext cx="685380" cy="384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1117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7579</TotalTime>
  <Words>1895</Words>
  <Application>Microsoft Macintosh PowerPoint</Application>
  <PresentationFormat>Widescreen</PresentationFormat>
  <Paragraphs>401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-apple-system</vt:lpstr>
      <vt:lpstr>Arial</vt:lpstr>
      <vt:lpstr>Calibri</vt:lpstr>
      <vt:lpstr>Calibri Light</vt:lpstr>
      <vt:lpstr>Cambria Math</vt:lpstr>
      <vt:lpstr>Wingdings</vt:lpstr>
      <vt:lpstr>Office Theme</vt:lpstr>
      <vt:lpstr>Better Together:  Text + Context</vt:lpstr>
      <vt:lpstr>Meta Issues: (Important for the future of JSALT)</vt:lpstr>
      <vt:lpstr>New Stuff (since yesterday)</vt:lpstr>
      <vt:lpstr>Team</vt:lpstr>
      <vt:lpstr>Semantic Scholar: Significant Effort        (slide from Dan Weld)</vt:lpstr>
      <vt:lpstr>Hui Guan - Bio</vt:lpstr>
      <vt:lpstr>Teaser: Goals for Recommender System</vt:lpstr>
      <vt:lpstr>PowerPoint Presentation</vt:lpstr>
      <vt:lpstr>Scale: Smaller than Web  (but challenging for academia)</vt:lpstr>
      <vt:lpstr>Proposal: Build Multiple Embeddings to Capture Text and/or Context</vt:lpstr>
      <vt:lpstr>Basic &amp; Stretch Tasks</vt:lpstr>
      <vt:lpstr>New Stuff (since yesterday)</vt:lpstr>
      <vt:lpstr>Evaluation</vt:lpstr>
      <vt:lpstr>“Related” Downstream Evaluations (from https://arxiv.org/pdf/2103.09430.pdf) </vt:lpstr>
      <vt:lpstr>“Related” but not quite the same as our problem</vt:lpstr>
      <vt:lpstr>Related Task: predict subject areas Our Task: est similarity of two docs</vt:lpstr>
      <vt:lpstr>PowerPoint Presentation</vt:lpstr>
      <vt:lpstr>New Stuff (since yesterday)</vt:lpstr>
      <vt:lpstr>GNN Alternative</vt:lpstr>
      <vt:lpstr>Why GNN?</vt:lpstr>
      <vt:lpstr>What is GNN?</vt:lpstr>
      <vt:lpstr>Challenge Scale Data Parallelism v.s. Gsplit Parallelism</vt:lpstr>
      <vt:lpstr>Gsplit is Faster</vt:lpstr>
      <vt:lpstr>Bigger Stretch:  Theoretical combinations of deep nets &amp; SVD</vt:lpstr>
      <vt:lpstr>backup</vt:lpstr>
      <vt:lpstr>Basic &amp; Stretch Tasks</vt:lpstr>
      <vt:lpstr>SOTA-Chasing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Together:  Text + Context</dc:title>
  <dc:creator>Kenneth Church</dc:creator>
  <cp:lastModifiedBy>Kenneth Church</cp:lastModifiedBy>
  <cp:revision>147</cp:revision>
  <dcterms:created xsi:type="dcterms:W3CDTF">2022-12-10T18:19:05Z</dcterms:created>
  <dcterms:modified xsi:type="dcterms:W3CDTF">2022-12-21T18:40:35Z</dcterms:modified>
</cp:coreProperties>
</file>

<file path=docProps/thumbnail.jpeg>
</file>